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</p:sldMasterIdLst>
  <p:notesMasterIdLst>
    <p:notesMasterId r:id="rId17"/>
  </p:notesMasterIdLst>
  <p:handoutMasterIdLst>
    <p:handoutMasterId r:id="rId18"/>
  </p:handoutMasterIdLst>
  <p:sldIdLst>
    <p:sldId id="256" r:id="rId3"/>
    <p:sldId id="276" r:id="rId4"/>
    <p:sldId id="266" r:id="rId5"/>
    <p:sldId id="261" r:id="rId6"/>
    <p:sldId id="259" r:id="rId7"/>
    <p:sldId id="268" r:id="rId8"/>
    <p:sldId id="275" r:id="rId9"/>
    <p:sldId id="274" r:id="rId10"/>
    <p:sldId id="269" r:id="rId11"/>
    <p:sldId id="272" r:id="rId12"/>
    <p:sldId id="270" r:id="rId13"/>
    <p:sldId id="271" r:id="rId14"/>
    <p:sldId id="265" r:id="rId15"/>
    <p:sldId id="273" r:id="rId16"/>
  </p:sldIdLst>
  <p:sldSz cx="9144000" cy="6858000" type="screen4x3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utiger VR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utiger VR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utiger VR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utiger VR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utiger VR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utiger VR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utiger VR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utiger VR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utiger VR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2C8"/>
    <a:srgbClr val="0066B3"/>
    <a:srgbClr val="FF66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51" autoAdjust="0"/>
    <p:restoredTop sz="94611" autoAdjust="0"/>
  </p:normalViewPr>
  <p:slideViewPr>
    <p:cSldViewPr>
      <p:cViewPr>
        <p:scale>
          <a:sx n="54" d="100"/>
          <a:sy n="54" d="100"/>
        </p:scale>
        <p:origin x="-936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3222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963AD0C-51A6-4EF5-8B05-F15D164474CA}" type="datetime1">
              <a:rPr lang="de-DE"/>
              <a:pPr/>
              <a:t>04.07.2013</a:t>
            </a:fld>
            <a:endParaRPr lang="de-DE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711EDE9-01BF-41BC-90C3-4540E393CFD2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824467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59941F2-C7F6-4422-A7E0-21A07C32CCAE}" type="datetime1">
              <a:rPr lang="de-DE"/>
              <a:pPr/>
              <a:t>04.07.2013</a:t>
            </a:fld>
            <a:endParaRPr lang="de-DE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812AAD7-A26E-4E19-B41D-7C6929F348A3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84853327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rutiger VR" pitchFamily="34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rutiger VR" pitchFamily="34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rutiger VR" pitchFamily="34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rutiger VR" pitchFamily="34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Frutiger VR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type="dt" idx="1"/>
          </p:nvPr>
        </p:nvSpPr>
        <p:spPr>
          <a:ln/>
        </p:spPr>
        <p:txBody>
          <a:bodyPr/>
          <a:lstStyle/>
          <a:p>
            <a:fld id="{1446603D-BECC-410B-90BC-A0D9A893C24B}" type="datetime1">
              <a:rPr lang="de-DE"/>
              <a:pPr/>
              <a:t>04.07.2013</a:t>
            </a:fld>
            <a:endParaRPr lang="de-DE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7A83CB-AD81-43B0-9A16-6CCD9AB934F9}" type="slidenum">
              <a:rPr lang="de-DE"/>
              <a:pPr/>
              <a:t>5</a:t>
            </a:fld>
            <a:endParaRPr lang="de-DE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3"/>
          <p:cNvSpPr/>
          <p:nvPr/>
        </p:nvSpPr>
        <p:spPr bwMode="auto">
          <a:xfrm>
            <a:off x="0" y="-3175"/>
            <a:ext cx="9144000" cy="4852988"/>
          </a:xfrm>
          <a:prstGeom prst="rect">
            <a:avLst/>
          </a:prstGeom>
          <a:solidFill>
            <a:srgbClr val="2382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/>
            <a:endParaRPr lang="de-DE"/>
          </a:p>
        </p:txBody>
      </p:sp>
      <p:pic>
        <p:nvPicPr>
          <p:cNvPr id="4099" name="Grafik 9" descr="BVR-claim.png"/>
          <p:cNvPicPr>
            <a:picLocks/>
          </p:cNvPicPr>
          <p:nvPr/>
        </p:nvPicPr>
        <p:blipFill>
          <a:blip r:embed="rId13" cstate="print"/>
          <a:srcRect t="44189" b="36134"/>
          <a:stretch>
            <a:fillRect/>
          </a:stretch>
        </p:blipFill>
        <p:spPr bwMode="auto">
          <a:xfrm>
            <a:off x="-252413" y="4365625"/>
            <a:ext cx="483076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Grafik 8" descr="BVR_4C_sgl.png"/>
          <p:cNvPicPr>
            <a:picLocks noChangeAspect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050213" y="5807075"/>
            <a:ext cx="733425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8" descr="Banner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1440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slow">
    <p:wipe dir="r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2pPr>
      <a:lvl3pPr algn="l" rtl="0" fontAlgn="base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3pPr>
      <a:lvl4pPr algn="l" rtl="0" fontAlgn="base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4pPr>
      <a:lvl5pPr algn="l" rtl="0" fontAlgn="base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hteck 3"/>
          <p:cNvSpPr>
            <a:spLocks noChangeArrowheads="1"/>
          </p:cNvSpPr>
          <p:nvPr/>
        </p:nvSpPr>
        <p:spPr bwMode="auto">
          <a:xfrm>
            <a:off x="0" y="765175"/>
            <a:ext cx="9144000" cy="82550"/>
          </a:xfrm>
          <a:prstGeom prst="rect">
            <a:avLst/>
          </a:prstGeom>
          <a:solidFill>
            <a:srgbClr val="0066B3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de-DE" dirty="0">
              <a:latin typeface="Frutiger VR Roman" pitchFamily="50" charset="0"/>
              <a:cs typeface="+mn-cs"/>
            </a:endParaRPr>
          </a:p>
        </p:txBody>
      </p:sp>
      <p:sp>
        <p:nvSpPr>
          <p:cNvPr id="2" name="Rechteck 3"/>
          <p:cNvSpPr>
            <a:spLocks noChangeArrowheads="1"/>
          </p:cNvSpPr>
          <p:nvPr/>
        </p:nvSpPr>
        <p:spPr bwMode="auto">
          <a:xfrm>
            <a:off x="0" y="6270625"/>
            <a:ext cx="9144000" cy="587375"/>
          </a:xfrm>
          <a:prstGeom prst="rect">
            <a:avLst/>
          </a:prstGeom>
          <a:solidFill>
            <a:srgbClr val="0066B3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endParaRPr lang="de-DE" dirty="0">
              <a:latin typeface="Frutiger VR Roman" pitchFamily="50" charset="0"/>
              <a:cs typeface="+mn-cs"/>
            </a:endParaRPr>
          </a:p>
        </p:txBody>
      </p:sp>
      <p:sp>
        <p:nvSpPr>
          <p:cNvPr id="12" name="Textfeld 11"/>
          <p:cNvSpPr txBox="1"/>
          <p:nvPr/>
        </p:nvSpPr>
        <p:spPr>
          <a:xfrm>
            <a:off x="-649288" y="2171700"/>
            <a:ext cx="598488" cy="200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700" dirty="0">
                <a:latin typeface="Arial" pitchFamily="34" charset="0"/>
                <a:cs typeface="Arial" pitchFamily="34" charset="0"/>
              </a:rPr>
              <a:t>Diagramm</a:t>
            </a:r>
          </a:p>
        </p:txBody>
      </p:sp>
      <p:sp>
        <p:nvSpPr>
          <p:cNvPr id="13" name="Textfeld 12"/>
          <p:cNvSpPr txBox="1"/>
          <p:nvPr/>
        </p:nvSpPr>
        <p:spPr>
          <a:xfrm>
            <a:off x="-649288" y="6297613"/>
            <a:ext cx="576263" cy="1984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de-DE" sz="700"/>
              <a:t>Text / Bild</a:t>
            </a:r>
          </a:p>
        </p:txBody>
      </p:sp>
      <p:sp>
        <p:nvSpPr>
          <p:cNvPr id="17" name="Textfeld 16"/>
          <p:cNvSpPr txBox="1"/>
          <p:nvPr/>
        </p:nvSpPr>
        <p:spPr>
          <a:xfrm>
            <a:off x="963613" y="-419100"/>
            <a:ext cx="331787" cy="200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700" dirty="0">
                <a:latin typeface="Arial" pitchFamily="34" charset="0"/>
                <a:cs typeface="Arial" pitchFamily="34" charset="0"/>
              </a:rPr>
              <a:t>Bild</a:t>
            </a:r>
          </a:p>
        </p:txBody>
      </p:sp>
      <p:sp>
        <p:nvSpPr>
          <p:cNvPr id="19" name="Textfeld 18"/>
          <p:cNvSpPr txBox="1"/>
          <p:nvPr/>
        </p:nvSpPr>
        <p:spPr>
          <a:xfrm>
            <a:off x="8351838" y="-419100"/>
            <a:ext cx="358775" cy="200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700" dirty="0">
                <a:latin typeface="Arial" pitchFamily="34" charset="0"/>
                <a:cs typeface="Arial" pitchFamily="34" charset="0"/>
              </a:rPr>
              <a:t>Text</a:t>
            </a:r>
          </a:p>
        </p:txBody>
      </p:sp>
      <p:sp>
        <p:nvSpPr>
          <p:cNvPr id="21" name="Datumsplatzhalter 3"/>
          <p:cNvSpPr txBox="1">
            <a:spLocks/>
          </p:cNvSpPr>
          <p:nvPr/>
        </p:nvSpPr>
        <p:spPr>
          <a:xfrm>
            <a:off x="1439863" y="6408738"/>
            <a:ext cx="6265862" cy="358775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de-DE" sz="1000">
                <a:solidFill>
                  <a:schemeClr val="bg1"/>
                </a:solidFill>
              </a:rPr>
              <a:t>Andreas Hostalka  |  Vorstandsmitglied  |  </a:t>
            </a:r>
            <a:fld id="{1B8DF0E5-F1E1-441B-937B-9A45614ED26D}" type="datetime1">
              <a:rPr lang="de-DE" sz="1000">
                <a:solidFill>
                  <a:schemeClr val="bg1"/>
                </a:solidFill>
              </a:rPr>
              <a:pPr algn="ctr"/>
              <a:t>04.07.2013</a:t>
            </a:fld>
            <a:endParaRPr lang="de-DE" sz="1000">
              <a:solidFill>
                <a:schemeClr val="bg1"/>
              </a:solidFill>
            </a:endParaRPr>
          </a:p>
        </p:txBody>
      </p:sp>
      <p:sp>
        <p:nvSpPr>
          <p:cNvPr id="24" name="Textfeld 23"/>
          <p:cNvSpPr txBox="1"/>
          <p:nvPr/>
        </p:nvSpPr>
        <p:spPr>
          <a:xfrm>
            <a:off x="488950" y="-419100"/>
            <a:ext cx="358775" cy="200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700" dirty="0">
                <a:latin typeface="Arial" pitchFamily="34" charset="0"/>
                <a:cs typeface="Arial" pitchFamily="34" charset="0"/>
              </a:rPr>
              <a:t>Text</a:t>
            </a:r>
          </a:p>
        </p:txBody>
      </p:sp>
      <p:sp>
        <p:nvSpPr>
          <p:cNvPr id="25" name="Textfeld 24"/>
          <p:cNvSpPr txBox="1"/>
          <p:nvPr/>
        </p:nvSpPr>
        <p:spPr>
          <a:xfrm>
            <a:off x="1468438" y="-419100"/>
            <a:ext cx="598487" cy="200025"/>
          </a:xfrm>
          <a:prstGeom prst="rect">
            <a:avLst/>
          </a:prstGeom>
          <a:noFill/>
        </p:spPr>
        <p:txBody>
          <a:bodyPr wrap="none" anchor="b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700" dirty="0">
                <a:latin typeface="Arial" pitchFamily="34" charset="0"/>
                <a:cs typeface="Arial" pitchFamily="34" charset="0"/>
              </a:rPr>
              <a:t>Diagramm</a:t>
            </a:r>
          </a:p>
        </p:txBody>
      </p:sp>
      <p:sp>
        <p:nvSpPr>
          <p:cNvPr id="26" name="Textfeld 25"/>
          <p:cNvSpPr txBox="1"/>
          <p:nvPr/>
        </p:nvSpPr>
        <p:spPr>
          <a:xfrm>
            <a:off x="8726488" y="-419100"/>
            <a:ext cx="407987" cy="200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700" dirty="0">
                <a:latin typeface="Arial" pitchFamily="34" charset="0"/>
                <a:cs typeface="Arial" pitchFamily="34" charset="0"/>
              </a:rPr>
              <a:t>Ende</a:t>
            </a:r>
          </a:p>
        </p:txBody>
      </p:sp>
      <p:sp>
        <p:nvSpPr>
          <p:cNvPr id="27" name="Textfeld 26"/>
          <p:cNvSpPr txBox="1"/>
          <p:nvPr/>
        </p:nvSpPr>
        <p:spPr>
          <a:xfrm>
            <a:off x="-649288" y="5602288"/>
            <a:ext cx="598488" cy="200025"/>
          </a:xfrm>
          <a:prstGeom prst="rect">
            <a:avLst/>
          </a:prstGeom>
          <a:noFill/>
        </p:spPr>
        <p:txBody>
          <a:bodyPr wrap="none" anchor="b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700" dirty="0">
                <a:latin typeface="Arial" pitchFamily="34" charset="0"/>
                <a:cs typeface="Arial" pitchFamily="34" charset="0"/>
              </a:rPr>
              <a:t>Diagramm</a:t>
            </a:r>
          </a:p>
        </p:txBody>
      </p:sp>
      <p:sp>
        <p:nvSpPr>
          <p:cNvPr id="28" name="Textfeld 27"/>
          <p:cNvSpPr txBox="1"/>
          <p:nvPr/>
        </p:nvSpPr>
        <p:spPr>
          <a:xfrm>
            <a:off x="-649288" y="1628775"/>
            <a:ext cx="584200" cy="200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700" dirty="0">
                <a:latin typeface="Arial" pitchFamily="34" charset="0"/>
                <a:cs typeface="Arial" pitchFamily="34" charset="0"/>
              </a:rPr>
              <a:t>Text / Bild</a:t>
            </a:r>
          </a:p>
        </p:txBody>
      </p:sp>
      <p:sp>
        <p:nvSpPr>
          <p:cNvPr id="32" name="Textfeld 31"/>
          <p:cNvSpPr txBox="1">
            <a:spLocks noChangeArrowheads="1"/>
          </p:cNvSpPr>
          <p:nvPr/>
        </p:nvSpPr>
        <p:spPr bwMode="auto">
          <a:xfrm>
            <a:off x="323850" y="6408738"/>
            <a:ext cx="620713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fld id="{EDCE78B7-B6EE-4DD2-A234-DB0CB4EB847D}" type="slidenum">
              <a:rPr lang="de-DE" sz="1000">
                <a:solidFill>
                  <a:schemeClr val="bg1"/>
                </a:solidFill>
              </a:rPr>
              <a:pPr/>
              <a:t>‹Nr.›</a:t>
            </a:fld>
            <a:endParaRPr lang="de-DE" sz="1000">
              <a:solidFill>
                <a:schemeClr val="bg1"/>
              </a:solidFill>
            </a:endParaRPr>
          </a:p>
        </p:txBody>
      </p:sp>
      <p:pic>
        <p:nvPicPr>
          <p:cNvPr id="5137" name="Picture 8" descr="Banner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5pPr>
      <a:lvl6pPr marL="457200" algn="l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eaLnBrk="0" fontAlgn="base" hangingPunct="0">
        <a:lnSpc>
          <a:spcPts val="2600"/>
        </a:lnSpc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feld 7"/>
          <p:cNvSpPr txBox="1"/>
          <p:nvPr/>
        </p:nvSpPr>
        <p:spPr>
          <a:xfrm>
            <a:off x="3924300" y="5727700"/>
            <a:ext cx="3995738" cy="581025"/>
          </a:xfrm>
          <a:prstGeom prst="rect">
            <a:avLst/>
          </a:prstGeom>
        </p:spPr>
        <p:txBody>
          <a:bodyPr lIns="144000" tIns="0" rIns="0" bIns="0" anchor="b"/>
          <a:lstStyle/>
          <a:p>
            <a:pPr algn="r">
              <a:lnSpc>
                <a:spcPts val="2200"/>
              </a:lnSpc>
              <a:spcBef>
                <a:spcPct val="20000"/>
              </a:spcBef>
            </a:pPr>
            <a:r>
              <a:rPr lang="de-DE" b="1">
                <a:solidFill>
                  <a:srgbClr val="0066B3"/>
                </a:solidFill>
              </a:rPr>
              <a:t>Andreas Hostalka</a:t>
            </a:r>
          </a:p>
          <a:p>
            <a:pPr algn="r">
              <a:lnSpc>
                <a:spcPts val="2000"/>
              </a:lnSpc>
            </a:pPr>
            <a:r>
              <a:rPr lang="de-DE" sz="1400" b="1">
                <a:solidFill>
                  <a:srgbClr val="0066B3"/>
                </a:solidFill>
              </a:rPr>
              <a:t>Vorstandsmitglied</a:t>
            </a:r>
          </a:p>
        </p:txBody>
      </p:sp>
      <p:sp>
        <p:nvSpPr>
          <p:cNvPr id="6149" name="Titel 12"/>
          <p:cNvSpPr>
            <a:spLocks/>
          </p:cNvSpPr>
          <p:nvPr/>
        </p:nvSpPr>
        <p:spPr bwMode="auto">
          <a:xfrm>
            <a:off x="1008063" y="1916113"/>
            <a:ext cx="7416800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r>
              <a:rPr lang="de-DE" sz="4000">
                <a:solidFill>
                  <a:schemeClr val="bg1"/>
                </a:solidFill>
              </a:rPr>
              <a:t>Die eingetragene Genossenschaft</a:t>
            </a:r>
          </a:p>
        </p:txBody>
      </p:sp>
      <p:sp>
        <p:nvSpPr>
          <p:cNvPr id="6150" name="Titel 12"/>
          <p:cNvSpPr>
            <a:spLocks/>
          </p:cNvSpPr>
          <p:nvPr/>
        </p:nvSpPr>
        <p:spPr bwMode="auto">
          <a:xfrm>
            <a:off x="1008063" y="2420938"/>
            <a:ext cx="7416800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r>
              <a:rPr lang="de-DE" sz="2000">
                <a:solidFill>
                  <a:schemeClr val="bg1"/>
                </a:solidFill>
              </a:rPr>
              <a:t>- Vorteile und Gestaltungsmöglichkeiten -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468313" y="1196975"/>
            <a:ext cx="69834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2800" b="1" i="1">
                <a:solidFill>
                  <a:srgbClr val="FF6600"/>
                </a:solidFill>
              </a:rPr>
              <a:t>Gliederung</a:t>
            </a:r>
          </a:p>
        </p:txBody>
      </p:sp>
      <p:sp>
        <p:nvSpPr>
          <p:cNvPr id="40969" name="Text Box 9"/>
          <p:cNvSpPr txBox="1">
            <a:spLocks noChangeArrowheads="1"/>
          </p:cNvSpPr>
          <p:nvPr/>
        </p:nvSpPr>
        <p:spPr bwMode="auto">
          <a:xfrm>
            <a:off x="1476375" y="2090738"/>
            <a:ext cx="5903913" cy="429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romanUcPeriod"/>
            </a:pPr>
            <a:r>
              <a:rPr lang="de-DE" sz="2400" b="1">
                <a:solidFill>
                  <a:srgbClr val="0066B3"/>
                </a:solidFill>
              </a:rPr>
              <a:t>   Partner finden</a:t>
            </a:r>
          </a:p>
          <a:p>
            <a:pPr marL="457200" indent="-457200">
              <a:spcBef>
                <a:spcPct val="50000"/>
              </a:spcBef>
              <a:buFontTx/>
              <a:buAutoNum type="romanUcPeriod"/>
            </a:pPr>
            <a:r>
              <a:rPr lang="de-DE" sz="2400" b="1">
                <a:solidFill>
                  <a:srgbClr val="0066B3"/>
                </a:solidFill>
              </a:rPr>
              <a:t>   Kaufmännische Grundlagen</a:t>
            </a:r>
          </a:p>
          <a:p>
            <a:pPr marL="457200" indent="-457200">
              <a:spcBef>
                <a:spcPct val="50000"/>
              </a:spcBef>
              <a:buFontTx/>
              <a:buAutoNum type="romanUcPeriod"/>
            </a:pPr>
            <a:r>
              <a:rPr lang="de-DE" sz="2400" b="1">
                <a:solidFill>
                  <a:srgbClr val="0066B3"/>
                </a:solidFill>
              </a:rPr>
              <a:t>   Rechtlicher Rahmen</a:t>
            </a:r>
          </a:p>
          <a:p>
            <a:pPr marL="457200" indent="-457200">
              <a:spcBef>
                <a:spcPct val="50000"/>
              </a:spcBef>
              <a:buFontTx/>
              <a:buAutoNum type="romanUcPeriod"/>
            </a:pPr>
            <a:r>
              <a:rPr lang="de-DE" sz="2400" b="1">
                <a:solidFill>
                  <a:srgbClr val="0066B3"/>
                </a:solidFill>
              </a:rPr>
              <a:t>   Gründungsversammlung</a:t>
            </a:r>
          </a:p>
          <a:p>
            <a:pPr marL="457200" indent="-457200">
              <a:spcBef>
                <a:spcPct val="50000"/>
              </a:spcBef>
              <a:buFontTx/>
              <a:buAutoNum type="romanUcPeriod"/>
            </a:pPr>
            <a:r>
              <a:rPr lang="de-DE" sz="2400" b="1">
                <a:solidFill>
                  <a:srgbClr val="0066B3"/>
                </a:solidFill>
              </a:rPr>
              <a:t>   Gründungsgutachten</a:t>
            </a:r>
          </a:p>
          <a:p>
            <a:pPr marL="457200" indent="-457200">
              <a:spcBef>
                <a:spcPct val="50000"/>
              </a:spcBef>
              <a:buFontTx/>
              <a:buAutoNum type="romanUcPeriod"/>
            </a:pPr>
            <a:r>
              <a:rPr lang="de-DE" sz="2400" b="1">
                <a:solidFill>
                  <a:srgbClr val="0066B3"/>
                </a:solidFill>
              </a:rPr>
              <a:t>   Gründungsberatung</a:t>
            </a:r>
          </a:p>
          <a:p>
            <a:pPr marL="457200" indent="-457200">
              <a:spcBef>
                <a:spcPct val="50000"/>
              </a:spcBef>
            </a:pPr>
            <a:endParaRPr lang="de-DE" sz="2400" b="1">
              <a:solidFill>
                <a:srgbClr val="0066B3"/>
              </a:solidFill>
            </a:endParaRPr>
          </a:p>
          <a:p>
            <a:pPr marL="457200" indent="-457200">
              <a:spcBef>
                <a:spcPct val="50000"/>
              </a:spcBef>
            </a:pPr>
            <a:endParaRPr lang="de-DE" sz="2400" b="1">
              <a:solidFill>
                <a:srgbClr val="0066B3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7" grpId="0"/>
      <p:bldP spid="4096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468313" y="1196975"/>
            <a:ext cx="69834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romanUcPeriod"/>
            </a:pPr>
            <a:r>
              <a:rPr lang="de-DE" sz="2800" b="1" i="1">
                <a:solidFill>
                  <a:srgbClr val="FF6600"/>
                </a:solidFill>
              </a:rPr>
              <a:t>Partner finden</a:t>
            </a: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468313" y="2133600"/>
            <a:ext cx="446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>
                <a:solidFill>
                  <a:srgbClr val="0066B3"/>
                </a:solidFill>
              </a:rPr>
              <a:t>Am Anfang steht eine Idee! </a:t>
            </a:r>
          </a:p>
        </p:txBody>
      </p:sp>
      <p:pic>
        <p:nvPicPr>
          <p:cNvPr id="25609" name="Picture 9" descr="Mitarbeiter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1989138"/>
            <a:ext cx="3417888" cy="4251325"/>
          </a:xfrm>
          <a:prstGeom prst="rect">
            <a:avLst/>
          </a:prstGeom>
          <a:noFill/>
        </p:spPr>
      </p:pic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-36513" y="6124575"/>
            <a:ext cx="7921626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Quelle: DGRV – Deutscher Genossenschafts- und Raiffeisenverband e.V.; Zeitschrift: Regionale Entwicklung mit Genossenschafen, S. 48-51</a:t>
            </a:r>
          </a:p>
        </p:txBody>
      </p:sp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468313" y="3028950"/>
            <a:ext cx="446405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2400" b="1">
                <a:solidFill>
                  <a:srgbClr val="0066B3"/>
                </a:solidFill>
              </a:rPr>
              <a:t>Gemeinsam mit Bürgern, Kommunen oder Unternehmen soll eine Genossenschaft auf den Weg gebracht werden.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7" grpId="0"/>
      <p:bldP spid="256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7" name="Picture 11" descr="Regionale_Entwicklung-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4663" y="1628775"/>
            <a:ext cx="4537075" cy="3463925"/>
          </a:xfrm>
          <a:prstGeom prst="rect">
            <a:avLst/>
          </a:prstGeom>
          <a:noFill/>
        </p:spPr>
      </p:pic>
      <p:sp>
        <p:nvSpPr>
          <p:cNvPr id="19458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76263" y="1989138"/>
            <a:ext cx="4248150" cy="4319587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1950" indent="-36195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kann bereits von drei Personen oder Unternehmen gegründet werden</a:t>
            </a:r>
          </a:p>
          <a:p>
            <a:pPr marL="361950" indent="-36195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 b="1">
                <a:solidFill>
                  <a:srgbClr val="0066B3"/>
                </a:solidFill>
                <a:latin typeface="Frutiger VR" pitchFamily="34" charset="0"/>
              </a:rPr>
              <a:t>3 Organe</a:t>
            </a: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: Vorstand, Aufsichtsrat und Generalversammlung</a:t>
            </a:r>
          </a:p>
          <a:p>
            <a:pPr marL="361950" indent="-36195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Mitglieder des Vorstandes und des Aufsichtsrats müssen Mitglied sein</a:t>
            </a:r>
          </a:p>
          <a:p>
            <a:pPr marL="361950" indent="-36195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Genossenschaften mit bis zu 20 Mitgliedern können auf Aufsichtsrat verzichten         Rechte und Pflichten fallen auf Generalversammlung</a:t>
            </a:r>
          </a:p>
          <a:p>
            <a:pPr marL="361950" indent="-36195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in Satzung kann vereinbart werden, dass eine Person zum Vorstand bestellt werden muss</a:t>
            </a:r>
          </a:p>
          <a:p>
            <a:pPr marL="361950" indent="-36195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endParaRPr lang="de-DE" sz="1800">
              <a:solidFill>
                <a:srgbClr val="0066B3"/>
              </a:solidFill>
              <a:latin typeface="Frutiger VR" pitchFamily="34" charset="0"/>
            </a:endParaRPr>
          </a:p>
          <a:p>
            <a:pPr marL="361950" indent="-36195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endParaRPr lang="de-DE" sz="1800">
              <a:solidFill>
                <a:srgbClr val="0066B3"/>
              </a:solidFill>
              <a:latin typeface="Frutiger VR" pitchFamily="34" charset="0"/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0" y="981075"/>
            <a:ext cx="8856663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lnSpc>
                <a:spcPts val="2600"/>
              </a:lnSpc>
            </a:pPr>
            <a:endParaRPr lang="de-DE" sz="2400" b="1">
              <a:solidFill>
                <a:srgbClr val="0066B3"/>
              </a:solidFill>
            </a:endParaRPr>
          </a:p>
        </p:txBody>
      </p:sp>
      <p:sp>
        <p:nvSpPr>
          <p:cNvPr id="19462" name="AutoShape 6"/>
          <p:cNvSpPr>
            <a:spLocks noChangeArrowheads="1"/>
          </p:cNvSpPr>
          <p:nvPr/>
        </p:nvSpPr>
        <p:spPr bwMode="auto">
          <a:xfrm>
            <a:off x="2124075" y="4471988"/>
            <a:ext cx="431800" cy="144462"/>
          </a:xfrm>
          <a:prstGeom prst="rightArrow">
            <a:avLst>
              <a:gd name="adj1" fmla="val 50000"/>
              <a:gd name="adj2" fmla="val 74726"/>
            </a:avLst>
          </a:prstGeom>
          <a:solidFill>
            <a:srgbClr val="0066B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-36513" y="6124575"/>
            <a:ext cx="7921626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Quelle: DGRV – Deutscher Genossenschafts- und Raiffeisenverband e.V.; Zeitschrift: Regionale Entwicklung mit Genossenschafen, S. 48-51</a:t>
            </a:r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468313" y="1196975"/>
            <a:ext cx="69834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romanUcPeriod"/>
            </a:pPr>
            <a:r>
              <a:rPr lang="de-DE" sz="2800" b="1" i="1">
                <a:solidFill>
                  <a:srgbClr val="FF6600"/>
                </a:solidFill>
              </a:rPr>
              <a:t>Partner finden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uiExpand="1" animBg="1"/>
      <p:bldP spid="1946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9750" y="1989138"/>
            <a:ext cx="7993063" cy="26638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1950" indent="-361950"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fördert Interessen der Mitglieder</a:t>
            </a:r>
          </a:p>
          <a:p>
            <a:pPr marL="361950" indent="-361950"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jedes Mitglied ist Eigentümer und Geschäftspartner </a:t>
            </a:r>
          </a:p>
          <a:p>
            <a:pPr marL="361950" indent="-361950"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wirtschaftliche, soziale oder kulturelle Ziele</a:t>
            </a:r>
          </a:p>
          <a:p>
            <a:pPr marL="361950" indent="-361950"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demokratische Gesellschaftsform</a:t>
            </a:r>
          </a:p>
          <a:p>
            <a:pPr marL="361950" indent="-361950"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jedes Mitglied eine Stimme           schützt vor Dominanz Einzelner, sichert die Unabhängigkeit von externen Interessen und verhindert „feindliche Übernahmen“</a:t>
            </a:r>
          </a:p>
        </p:txBody>
      </p:sp>
      <p:sp>
        <p:nvSpPr>
          <p:cNvPr id="13316" name="AutoShape 4"/>
          <p:cNvSpPr>
            <a:spLocks noChangeArrowheads="1"/>
          </p:cNvSpPr>
          <p:nvPr/>
        </p:nvSpPr>
        <p:spPr bwMode="auto">
          <a:xfrm>
            <a:off x="3779838" y="3752850"/>
            <a:ext cx="431800" cy="144463"/>
          </a:xfrm>
          <a:prstGeom prst="rightArrow">
            <a:avLst>
              <a:gd name="adj1" fmla="val 50000"/>
              <a:gd name="adj2" fmla="val 74725"/>
            </a:avLst>
          </a:prstGeom>
          <a:solidFill>
            <a:srgbClr val="0066B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-36513" y="6124575"/>
            <a:ext cx="7921626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Quelle: DGRV – Deutscher Genossenschafts- und Raiffeisenverband e.V.; Zeitschrift: Regionale Entwicklung mit Genossenschafen, S. 48-51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468313" y="1196975"/>
            <a:ext cx="69834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romanUcPeriod"/>
            </a:pPr>
            <a:r>
              <a:rPr lang="de-DE" sz="2800" b="1" i="1">
                <a:solidFill>
                  <a:srgbClr val="FF6600"/>
                </a:solidFill>
              </a:rPr>
              <a:t>Partner finden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uiExpand="1" animBg="1"/>
      <p:bldP spid="133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468313" y="1196975"/>
            <a:ext cx="69834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romanUcPeriod" startAt="2"/>
            </a:pPr>
            <a:r>
              <a:rPr lang="de-DE" sz="2800" b="1" i="1">
                <a:solidFill>
                  <a:srgbClr val="FF6600"/>
                </a:solidFill>
              </a:rPr>
              <a:t>Kaufmännische Grundlagen</a:t>
            </a: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585788" y="2586038"/>
            <a:ext cx="446405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>
                <a:solidFill>
                  <a:srgbClr val="0066B3"/>
                </a:solidFill>
              </a:rPr>
              <a:t>Vorbereitung ist das „A“ und „O“.</a:t>
            </a:r>
          </a:p>
          <a:p>
            <a:pPr>
              <a:spcBef>
                <a:spcPct val="50000"/>
              </a:spcBef>
            </a:pPr>
            <a:r>
              <a:rPr lang="de-DE">
                <a:solidFill>
                  <a:srgbClr val="0066B3"/>
                </a:solidFill>
              </a:rPr>
              <a:t>          </a:t>
            </a:r>
            <a:r>
              <a:rPr lang="de-DE" b="1">
                <a:solidFill>
                  <a:srgbClr val="0066B3"/>
                </a:solidFill>
              </a:rPr>
              <a:t>Erarbeitung eines Businessplans</a:t>
            </a:r>
            <a:endParaRPr lang="de-DE" sz="2400" b="1">
              <a:solidFill>
                <a:srgbClr val="0066B3"/>
              </a:solidFill>
            </a:endParaRPr>
          </a:p>
        </p:txBody>
      </p:sp>
      <p:pic>
        <p:nvPicPr>
          <p:cNvPr id="28678" name="Picture 6" descr="business-plan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2565400"/>
            <a:ext cx="3656012" cy="2439988"/>
          </a:xfrm>
          <a:prstGeom prst="rect">
            <a:avLst/>
          </a:prstGeom>
          <a:noFill/>
        </p:spPr>
      </p:pic>
      <p:sp>
        <p:nvSpPr>
          <p:cNvPr id="28679" name="AutoShape 7"/>
          <p:cNvSpPr>
            <a:spLocks noChangeArrowheads="1"/>
          </p:cNvSpPr>
          <p:nvPr/>
        </p:nvSpPr>
        <p:spPr bwMode="auto">
          <a:xfrm>
            <a:off x="684213" y="3105150"/>
            <a:ext cx="431800" cy="144463"/>
          </a:xfrm>
          <a:prstGeom prst="rightArrow">
            <a:avLst>
              <a:gd name="adj1" fmla="val 50000"/>
              <a:gd name="adj2" fmla="val 74725"/>
            </a:avLst>
          </a:prstGeom>
          <a:solidFill>
            <a:srgbClr val="0066B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585788" y="3860800"/>
            <a:ext cx="3960812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>
                <a:solidFill>
                  <a:srgbClr val="0066B3"/>
                </a:solidFill>
              </a:rPr>
              <a:t>Fundierte Kalkulation erleichtert das Einbinden der Menschen aus der Region.</a:t>
            </a: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-36513" y="6124575"/>
            <a:ext cx="4752976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Quelle: DGRV – Deutscher Genossenschafts- und Raiffeisenverband e.V.; Zeitschrift: Regionale Entwicklung mit Genossenschafen, S. 48-51</a:t>
            </a:r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4786313" y="6124575"/>
            <a:ext cx="360203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Bild-Quelle: www.entrepreneurialcreativity.wordpress.com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/>
      <p:bldP spid="28679" grpId="0" animBg="1"/>
      <p:bldP spid="286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business-plan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2565400"/>
            <a:ext cx="3656012" cy="2439988"/>
          </a:xfrm>
          <a:prstGeom prst="rect">
            <a:avLst/>
          </a:prstGeom>
          <a:noFill/>
        </p:spPr>
      </p:pic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-36513" y="6124575"/>
            <a:ext cx="4752976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Quelle: DGRV – Deutscher Genossenschafts- und Raiffeisenverband e.V.; Zeitschrift: Regionale Entwicklung mit Genossenschafen, S. 48-51</a:t>
            </a: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4786313" y="6124575"/>
            <a:ext cx="360203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Bild-Quelle: www.entrepreneurialcreativity.wordpress.com</a:t>
            </a:r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989138"/>
            <a:ext cx="4248150" cy="417671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1950" indent="-361950"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Geschäftsanteile und eventuell zusätzlich vereinbarte Haftsumme werden während der Gründungsphase festgelegt           	kein unkalkulierbares Risiko bei </a:t>
            </a:r>
          </a:p>
          <a:p>
            <a:pPr marL="361950" indent="-361950">
              <a:buClr>
                <a:srgbClr val="0066B3"/>
              </a:buClr>
              <a:buFont typeface="Wingdings" pitchFamily="2" charset="2"/>
              <a:buNone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	Mitgliedschaft</a:t>
            </a:r>
          </a:p>
          <a:p>
            <a:pPr marL="361950" indent="-361950"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zusätzliches Eigenkapital durch neue </a:t>
            </a:r>
          </a:p>
          <a:p>
            <a:pPr marL="361950" indent="-361950">
              <a:buClr>
                <a:srgbClr val="0066B3"/>
              </a:buClr>
              <a:buFont typeface="Wingdings" pitchFamily="2" charset="2"/>
              <a:buNone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	Mitglieder oder Zeichnungen weiterer Geschäftsanteile</a:t>
            </a:r>
          </a:p>
          <a:p>
            <a:pPr marL="361950" indent="-361950"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bei Ausscheiden aus Gesellschaft hat Mitglied Anspruch auf Rückzahlung seines Geschäftsguthabens</a:t>
            </a:r>
          </a:p>
          <a:p>
            <a:pPr marL="361950" indent="-361950"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Suche nach Käufer nicht erforderlich</a:t>
            </a:r>
          </a:p>
        </p:txBody>
      </p:sp>
      <p:sp>
        <p:nvSpPr>
          <p:cNvPr id="37895" name="AutoShape 7"/>
          <p:cNvSpPr>
            <a:spLocks noChangeArrowheads="1"/>
          </p:cNvSpPr>
          <p:nvPr/>
        </p:nvSpPr>
        <p:spPr bwMode="auto">
          <a:xfrm>
            <a:off x="1116013" y="3213100"/>
            <a:ext cx="431800" cy="144463"/>
          </a:xfrm>
          <a:prstGeom prst="rightArrow">
            <a:avLst>
              <a:gd name="adj1" fmla="val 50000"/>
              <a:gd name="adj2" fmla="val 74725"/>
            </a:avLst>
          </a:prstGeom>
          <a:solidFill>
            <a:srgbClr val="0066B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468313" y="1196975"/>
            <a:ext cx="69834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romanUcPeriod" startAt="2"/>
            </a:pPr>
            <a:r>
              <a:rPr lang="de-DE" sz="2800" b="1" i="1">
                <a:solidFill>
                  <a:srgbClr val="FF6600"/>
                </a:solidFill>
              </a:rPr>
              <a:t>Kaufmännische Grundlagen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7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78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8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78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78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4" grpId="0" uiExpand="1" build="p"/>
      <p:bldP spid="3789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business-plan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2565400"/>
            <a:ext cx="3656012" cy="2439988"/>
          </a:xfrm>
          <a:prstGeom prst="rect">
            <a:avLst/>
          </a:prstGeom>
          <a:noFill/>
        </p:spPr>
      </p:pic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-36513" y="6124575"/>
            <a:ext cx="4752976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Quelle: DGRV – Deutscher Genossenschafts- und Raiffeisenverband e.V.; Zeitschrift: Regionale Entwicklung mit Genossenschafen, S. 48-51</a:t>
            </a: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4786313" y="6124575"/>
            <a:ext cx="360203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Bild-Quelle: www.entrepreneurialcreativity.wordpress.com</a:t>
            </a:r>
          </a:p>
        </p:txBody>
      </p:sp>
      <p:sp>
        <p:nvSpPr>
          <p:cNvPr id="3687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2492375"/>
            <a:ext cx="4248150" cy="244951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1950" indent="-361950"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kein Kursrisiko wie bei Aktien</a:t>
            </a:r>
          </a:p>
          <a:p>
            <a:pPr marL="361950" indent="-361950"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Genossenschaft ist Kapitalgesellschaften steuerlich gleichgestellt  	        verfügt aber mit genossenschaftlichen Rückvergütung (Gewinnverwendung) über exklusives Steuersparmodell</a:t>
            </a:r>
          </a:p>
          <a:p>
            <a:pPr marL="361950" indent="-361950"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Rückvergütung steuermindernd als Betriebsausgabe</a:t>
            </a:r>
          </a:p>
        </p:txBody>
      </p:sp>
      <p:sp>
        <p:nvSpPr>
          <p:cNvPr id="36874" name="AutoShape 10"/>
          <p:cNvSpPr>
            <a:spLocks noChangeArrowheads="1"/>
          </p:cNvSpPr>
          <p:nvPr/>
        </p:nvSpPr>
        <p:spPr bwMode="auto">
          <a:xfrm>
            <a:off x="2484438" y="3500438"/>
            <a:ext cx="431800" cy="144462"/>
          </a:xfrm>
          <a:prstGeom prst="rightArrow">
            <a:avLst>
              <a:gd name="adj1" fmla="val 50000"/>
              <a:gd name="adj2" fmla="val 74726"/>
            </a:avLst>
          </a:prstGeom>
          <a:solidFill>
            <a:srgbClr val="0066B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468313" y="1196975"/>
            <a:ext cx="69834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romanUcPeriod" startAt="2"/>
            </a:pPr>
            <a:r>
              <a:rPr lang="de-DE" sz="2800" b="1" i="1">
                <a:solidFill>
                  <a:srgbClr val="FF6600"/>
                </a:solidFill>
              </a:rPr>
              <a:t>Kaufmännische Grundlagen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3" grpId="0" uiExpand="1" animBg="1"/>
      <p:bldP spid="3687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468313" y="1196975"/>
            <a:ext cx="69834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romanUcPeriod" startAt="3"/>
            </a:pPr>
            <a:r>
              <a:rPr lang="de-DE" sz="2800" b="1" i="1">
                <a:solidFill>
                  <a:srgbClr val="FF6600"/>
                </a:solidFill>
              </a:rPr>
              <a:t> Rechtlicher Rahmen</a:t>
            </a:r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585788" y="4868863"/>
            <a:ext cx="7705725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1950" indent="-361950" eaLnBrk="0" hangingPunct="0"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>
                <a:solidFill>
                  <a:srgbClr val="0066B3"/>
                </a:solidFill>
              </a:rPr>
              <a:t>Mitglieder haften nur mit Kapitalbeteiligung (wenn in der Satzung eine Nachschusspflicht ausgeschlossen wird)</a:t>
            </a:r>
          </a:p>
          <a:p>
            <a:pPr marL="361950" indent="-361950" eaLnBrk="0" hangingPunct="0"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>
                <a:solidFill>
                  <a:srgbClr val="0066B3"/>
                </a:solidFill>
              </a:rPr>
              <a:t>kein Mindestkapital           kann in Satzung vereinbart werden</a:t>
            </a:r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585788" y="2924175"/>
            <a:ext cx="4273550" cy="169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1950" indent="-361950" eaLnBrk="0" hangingPunct="0"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>
                <a:solidFill>
                  <a:srgbClr val="0066B3"/>
                </a:solidFill>
              </a:rPr>
              <a:t>Austritt: einfaches Kündigungsschreiben </a:t>
            </a:r>
          </a:p>
          <a:p>
            <a:pPr marL="361950" indent="-361950" eaLnBrk="0" hangingPunct="0"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>
                <a:solidFill>
                  <a:srgbClr val="0066B3"/>
                </a:solidFill>
              </a:rPr>
              <a:t>jedes Mitglied einen oder mehrere Geschäftsanteile          Höhe dieser individuell in Satzung (Verfassung einer Genossenschaft)</a:t>
            </a:r>
          </a:p>
        </p:txBody>
      </p:sp>
      <p:pic>
        <p:nvPicPr>
          <p:cNvPr id="29705" name="Picture 9" descr="paragraphenzeichen"/>
          <p:cNvPicPr>
            <a:picLocks noChangeAspect="1" noChangeArrowheads="1"/>
          </p:cNvPicPr>
          <p:nvPr/>
        </p:nvPicPr>
        <p:blipFill>
          <a:blip r:embed="rId2" cstate="print"/>
          <a:srcRect l="8482" r="12723"/>
          <a:stretch>
            <a:fillRect/>
          </a:stretch>
        </p:blipFill>
        <p:spPr bwMode="auto">
          <a:xfrm>
            <a:off x="5148263" y="2420938"/>
            <a:ext cx="3455987" cy="243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916113"/>
            <a:ext cx="7705725" cy="100806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1950" indent="-361950"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flexible Rechtsform           Ein- und Austritt ohne großen Verwaltungsaufwand</a:t>
            </a:r>
          </a:p>
          <a:p>
            <a:pPr marL="361950" indent="-361950"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Eintritt: einfache Beitrittserklärung</a:t>
            </a:r>
          </a:p>
          <a:p>
            <a:pPr marL="361950" indent="-361950"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endParaRPr lang="de-DE" sz="1800">
              <a:solidFill>
                <a:srgbClr val="0066B3"/>
              </a:solidFill>
              <a:latin typeface="Frutiger VR" pitchFamily="34" charset="0"/>
            </a:endParaRPr>
          </a:p>
        </p:txBody>
      </p:sp>
      <p:sp>
        <p:nvSpPr>
          <p:cNvPr id="29707" name="AutoShape 11"/>
          <p:cNvSpPr>
            <a:spLocks noChangeArrowheads="1"/>
          </p:cNvSpPr>
          <p:nvPr/>
        </p:nvSpPr>
        <p:spPr bwMode="auto">
          <a:xfrm>
            <a:off x="3132138" y="2025650"/>
            <a:ext cx="431800" cy="144463"/>
          </a:xfrm>
          <a:prstGeom prst="rightArrow">
            <a:avLst>
              <a:gd name="adj1" fmla="val 50000"/>
              <a:gd name="adj2" fmla="val 74725"/>
            </a:avLst>
          </a:prstGeom>
          <a:solidFill>
            <a:srgbClr val="0066B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29708" name="AutoShape 12"/>
          <p:cNvSpPr>
            <a:spLocks noChangeArrowheads="1"/>
          </p:cNvSpPr>
          <p:nvPr/>
        </p:nvSpPr>
        <p:spPr bwMode="auto">
          <a:xfrm>
            <a:off x="3132138" y="5661025"/>
            <a:ext cx="431800" cy="144463"/>
          </a:xfrm>
          <a:prstGeom prst="rightArrow">
            <a:avLst>
              <a:gd name="adj1" fmla="val 50000"/>
              <a:gd name="adj2" fmla="val 74725"/>
            </a:avLst>
          </a:prstGeom>
          <a:solidFill>
            <a:srgbClr val="0066B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29709" name="AutoShape 13"/>
          <p:cNvSpPr>
            <a:spLocks noChangeArrowheads="1"/>
          </p:cNvSpPr>
          <p:nvPr/>
        </p:nvSpPr>
        <p:spPr bwMode="auto">
          <a:xfrm>
            <a:off x="2771775" y="4005263"/>
            <a:ext cx="431800" cy="144462"/>
          </a:xfrm>
          <a:prstGeom prst="rightArrow">
            <a:avLst>
              <a:gd name="adj1" fmla="val 50000"/>
              <a:gd name="adj2" fmla="val 74726"/>
            </a:avLst>
          </a:prstGeom>
          <a:solidFill>
            <a:srgbClr val="0066B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29710" name="Text Box 14"/>
          <p:cNvSpPr txBox="1">
            <a:spLocks noChangeArrowheads="1"/>
          </p:cNvSpPr>
          <p:nvPr/>
        </p:nvSpPr>
        <p:spPr bwMode="auto">
          <a:xfrm>
            <a:off x="-36513" y="6124575"/>
            <a:ext cx="4752976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Quelle: DGRV – Deutscher Genossenschafts- und Raiffeisenverband e.V.; Zeitschrift: Regionale Entwicklung mit Genossenschafen, S. 48-51</a:t>
            </a:r>
          </a:p>
        </p:txBody>
      </p:sp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4787900" y="6124575"/>
            <a:ext cx="360203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Bild-Quelle: www.hs-augsburg.de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97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7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97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7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97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7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703" grpId="0" uiExpand="1" build="p"/>
      <p:bldP spid="29704" grpId="0" uiExpand="1" build="p"/>
      <p:bldP spid="29706" grpId="0" uiExpand="1" build="p"/>
      <p:bldP spid="29707" grpId="0" animBg="1"/>
      <p:bldP spid="29708" grpId="0" animBg="1"/>
      <p:bldP spid="2970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9750" y="2060575"/>
            <a:ext cx="7848600" cy="39195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1950" indent="-361950"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None/>
            </a:pPr>
            <a:r>
              <a:rPr lang="de-DE" sz="1800" b="1">
                <a:solidFill>
                  <a:srgbClr val="0066B3"/>
                </a:solidFill>
                <a:latin typeface="Frutiger VR" pitchFamily="34" charset="0"/>
              </a:rPr>
              <a:t>Erste offizielle Versammlung der (potenziellen) Mitglieder</a:t>
            </a:r>
          </a:p>
          <a:p>
            <a:pPr marL="361950" indent="-361950">
              <a:lnSpc>
                <a:spcPct val="70000"/>
              </a:lnSpc>
              <a:spcBef>
                <a:spcPct val="0"/>
              </a:spcBef>
              <a:spcAft>
                <a:spcPct val="30000"/>
              </a:spcAft>
              <a:buClr>
                <a:srgbClr val="0066B3"/>
              </a:buClr>
              <a:buFont typeface="Wingdings" pitchFamily="2" charset="2"/>
              <a:buNone/>
            </a:pPr>
            <a:endParaRPr lang="de-DE" sz="1800" b="1" u="sng">
              <a:solidFill>
                <a:srgbClr val="0066B3"/>
              </a:solidFill>
              <a:latin typeface="Frutiger VR" pitchFamily="34" charset="0"/>
            </a:endParaRPr>
          </a:p>
          <a:p>
            <a:pPr marL="361950" indent="-361950"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None/>
            </a:pPr>
            <a:r>
              <a:rPr lang="de-DE" sz="1800" b="1" u="sng">
                <a:solidFill>
                  <a:srgbClr val="0066B3"/>
                </a:solidFill>
                <a:latin typeface="Frutiger VR" pitchFamily="34" charset="0"/>
              </a:rPr>
              <a:t>Tagesordnung</a:t>
            </a:r>
          </a:p>
          <a:p>
            <a:pPr marL="361950" indent="-361950"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Verabschiedung der Satzung</a:t>
            </a:r>
          </a:p>
          <a:p>
            <a:pPr marL="361950" indent="-361950"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Wahl der Aufsichtsratsmitglieder</a:t>
            </a:r>
          </a:p>
          <a:p>
            <a:pPr marL="361950" indent="-361950"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Bestellung der Vorstandsmitglieder</a:t>
            </a: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468313" y="1196975"/>
            <a:ext cx="69834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romanUcPeriod" startAt="4"/>
            </a:pPr>
            <a:r>
              <a:rPr lang="de-DE" sz="2800" b="1" i="1">
                <a:solidFill>
                  <a:srgbClr val="FF6600"/>
                </a:solidFill>
              </a:rPr>
              <a:t> Gründungsversammlung</a:t>
            </a: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-36513" y="6124575"/>
            <a:ext cx="7921626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Quelle: DGRV – Deutscher Genossenschafts- und Raiffeisenverband e.V.; Zeitschrift: Regionale Entwicklung mit Genossenschafen, S. 48-51</a:t>
            </a:r>
          </a:p>
        </p:txBody>
      </p:sp>
      <p:pic>
        <p:nvPicPr>
          <p:cNvPr id="33800" name="Picture 8" descr="Fotolia_74662_XS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3644900"/>
            <a:ext cx="3708400" cy="1895475"/>
          </a:xfrm>
          <a:prstGeom prst="rect">
            <a:avLst/>
          </a:prstGeom>
          <a:noFill/>
        </p:spPr>
      </p:pic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4787900" y="6124575"/>
            <a:ext cx="360203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Bild-Quelle: www.association-atim.fr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uiExpand="1" animBg="1"/>
      <p:bldP spid="33797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468313" y="1196975"/>
            <a:ext cx="69834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romanUcPeriod" startAt="5"/>
            </a:pPr>
            <a:r>
              <a:rPr lang="de-DE" sz="2800" b="1" i="1">
                <a:solidFill>
                  <a:srgbClr val="FF6600"/>
                </a:solidFill>
              </a:rPr>
              <a:t>Gründungsgutachten</a:t>
            </a:r>
          </a:p>
        </p:txBody>
      </p:sp>
      <p:sp>
        <p:nvSpPr>
          <p:cNvPr id="3073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2060575"/>
            <a:ext cx="8137525" cy="345598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1950" indent="-361950">
              <a:spcBef>
                <a:spcPct val="40000"/>
              </a:spcBef>
              <a:spcAft>
                <a:spcPct val="40000"/>
              </a:spcAft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jede Genossenschaft Mitglied in genossenschaftlichem Prüfungsverband           	Teil des genossenschaftlichen Verbundes und profitiert von starkem Netzwerk kleiner und großer Genossenschaften verschiedener Branchen	junge Genossenschaften vor allem von Beratungs- und Betreuungsangeboten</a:t>
            </a:r>
          </a:p>
          <a:p>
            <a:pPr marL="361950" indent="-361950">
              <a:lnSpc>
                <a:spcPct val="90000"/>
              </a:lnSpc>
              <a:spcBef>
                <a:spcPct val="10000"/>
              </a:spcBef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Genossenschaftsverband prüft im Interesse der Mitglieder </a:t>
            </a:r>
          </a:p>
          <a:p>
            <a:pPr marL="361950" indent="-361950">
              <a:lnSpc>
                <a:spcPct val="90000"/>
              </a:lnSpc>
              <a:spcBef>
                <a:spcPct val="10000"/>
              </a:spcBef>
              <a:buFont typeface="Wingdings" pitchFamily="2" charset="2"/>
              <a:buNone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	regelmäßig wirtschaftliche Verhältnisse und Ordnungsmäßigkeit der</a:t>
            </a:r>
          </a:p>
          <a:p>
            <a:pPr marL="361950" indent="-361950">
              <a:lnSpc>
                <a:spcPct val="90000"/>
              </a:lnSpc>
              <a:spcBef>
                <a:spcPct val="10000"/>
              </a:spcBef>
              <a:buFont typeface="Wingdings" pitchFamily="2" charset="2"/>
              <a:buNone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	Geschäftsführung sowie Jahresabschluss</a:t>
            </a:r>
          </a:p>
        </p:txBody>
      </p:sp>
      <p:sp>
        <p:nvSpPr>
          <p:cNvPr id="30732" name="AutoShape 12"/>
          <p:cNvSpPr>
            <a:spLocks noChangeArrowheads="1"/>
          </p:cNvSpPr>
          <p:nvPr/>
        </p:nvSpPr>
        <p:spPr bwMode="auto">
          <a:xfrm>
            <a:off x="1116013" y="2997200"/>
            <a:ext cx="431800" cy="144463"/>
          </a:xfrm>
          <a:prstGeom prst="rightArrow">
            <a:avLst>
              <a:gd name="adj1" fmla="val 50000"/>
              <a:gd name="adj2" fmla="val 74725"/>
            </a:avLst>
          </a:prstGeom>
          <a:solidFill>
            <a:srgbClr val="0066B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  <p:sp>
        <p:nvSpPr>
          <p:cNvPr id="30736" name="Text Box 16"/>
          <p:cNvSpPr txBox="1">
            <a:spLocks noChangeArrowheads="1"/>
          </p:cNvSpPr>
          <p:nvPr/>
        </p:nvSpPr>
        <p:spPr bwMode="auto">
          <a:xfrm>
            <a:off x="-36513" y="6124575"/>
            <a:ext cx="7921626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Quelle: DGRV – Deutscher Genossenschafts- und Raiffeisenverband e.V.; Zeitschrift: Regionale Entwicklung mit Genossenschafen, S. 48-51</a:t>
            </a:r>
          </a:p>
        </p:txBody>
      </p:sp>
      <p:sp>
        <p:nvSpPr>
          <p:cNvPr id="30737" name="AutoShape 17"/>
          <p:cNvSpPr>
            <a:spLocks noChangeArrowheads="1"/>
          </p:cNvSpPr>
          <p:nvPr/>
        </p:nvSpPr>
        <p:spPr bwMode="auto">
          <a:xfrm>
            <a:off x="1114425" y="2457450"/>
            <a:ext cx="431800" cy="144463"/>
          </a:xfrm>
          <a:prstGeom prst="rightArrow">
            <a:avLst>
              <a:gd name="adj1" fmla="val 50000"/>
              <a:gd name="adj2" fmla="val 74725"/>
            </a:avLst>
          </a:prstGeom>
          <a:solidFill>
            <a:srgbClr val="0066B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31" grpId="0" uiExpand="1" animBg="1"/>
      <p:bldP spid="30732" grpId="0" animBg="1"/>
      <p:bldP spid="307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400_F_33515368_1tGqVvo1nSDV7USRb452vO89H58inxJ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5413" y="3789363"/>
            <a:ext cx="2273300" cy="2273300"/>
          </a:xfrm>
          <a:prstGeom prst="rect">
            <a:avLst/>
          </a:prstGeom>
          <a:noFill/>
        </p:spPr>
      </p:pic>
      <p:sp>
        <p:nvSpPr>
          <p:cNvPr id="3174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2060575"/>
            <a:ext cx="7970837" cy="20891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1950" indent="-361950"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None/>
            </a:pPr>
            <a:r>
              <a:rPr lang="de-DE" sz="1800" b="1">
                <a:solidFill>
                  <a:srgbClr val="0066B3"/>
                </a:solidFill>
                <a:latin typeface="Frutiger VR" pitchFamily="34" charset="0"/>
              </a:rPr>
              <a:t>Schwerpunkte des Gründungsgutachtens:</a:t>
            </a:r>
          </a:p>
          <a:p>
            <a:pPr marL="361950" indent="-361950"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wirtschaftliche Tragfähigkeit</a:t>
            </a:r>
          </a:p>
          <a:p>
            <a:pPr marL="361950" indent="-361950"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wirtschaftliche und persönliche Verhältnisse der Genossenschaft</a:t>
            </a:r>
          </a:p>
          <a:p>
            <a:pPr marL="361950" indent="-361950"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rechtliche Grundlagen </a:t>
            </a:r>
          </a:p>
          <a:p>
            <a:pPr marL="361950" indent="-361950"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Effektivität der Mitgliederförderung</a:t>
            </a:r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07950" y="981075"/>
            <a:ext cx="8856663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lnSpc>
                <a:spcPts val="2600"/>
              </a:lnSpc>
            </a:pPr>
            <a:endParaRPr lang="de-DE" sz="2400" b="1">
              <a:solidFill>
                <a:srgbClr val="0066B3"/>
              </a:solidFill>
            </a:endParaRP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611188" y="4365625"/>
            <a:ext cx="6121400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1950" indent="-361950" eaLnBrk="0" hangingPunct="0">
              <a:spcAft>
                <a:spcPct val="50000"/>
              </a:spcAft>
              <a:buClr>
                <a:srgbClr val="0066B3"/>
              </a:buClr>
              <a:buFont typeface="Wingdings" pitchFamily="2" charset="2"/>
              <a:buNone/>
            </a:pPr>
            <a:r>
              <a:rPr lang="de-DE" sz="2000" b="1">
                <a:solidFill>
                  <a:srgbClr val="0066B3"/>
                </a:solidFill>
              </a:rPr>
              <a:t>Nach erfolgreicher Prüfung erfolgt der Eintrag der Genossenschaft ins Genossenschaftsregister.</a:t>
            </a:r>
          </a:p>
          <a:p>
            <a:pPr marL="361950" indent="-361950" eaLnBrk="0" hangingPunct="0">
              <a:spcAft>
                <a:spcPct val="50000"/>
              </a:spcAft>
              <a:buClr>
                <a:srgbClr val="0066B3"/>
              </a:buClr>
              <a:buFont typeface="Wingdings" pitchFamily="2" charset="2"/>
              <a:buNone/>
            </a:pPr>
            <a:r>
              <a:rPr lang="de-DE" sz="2000" b="1">
                <a:solidFill>
                  <a:srgbClr val="0066B3"/>
                </a:solidFill>
              </a:rPr>
              <a:t>Angemeldet wird die Genossenschaft durch den Vorstand.</a:t>
            </a: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-36513" y="6124575"/>
            <a:ext cx="7921626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Quelle: DGRV – Deutscher Genossenschafts- und Raiffeisenverband e.V.; Zeitschrift: Regionale Entwicklung mit Genossenschafen, S. 48-51</a:t>
            </a: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468313" y="1196975"/>
            <a:ext cx="69834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romanUcPeriod" startAt="5"/>
            </a:pPr>
            <a:r>
              <a:rPr lang="de-DE" sz="2800" b="1" i="1">
                <a:solidFill>
                  <a:srgbClr val="FF6600"/>
                </a:solidFill>
              </a:rPr>
              <a:t>Gründungsgutachten</a:t>
            </a: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4787900" y="6124575"/>
            <a:ext cx="360203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Bild-Quelle: www. de.fotolia.com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7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17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iStock_000007381606Medi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1773238"/>
            <a:ext cx="4105275" cy="3079750"/>
          </a:xfrm>
          <a:prstGeom prst="rect">
            <a:avLst/>
          </a:prstGeom>
          <a:noFill/>
        </p:spPr>
      </p:pic>
      <p:sp>
        <p:nvSpPr>
          <p:cNvPr id="2355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2060575"/>
            <a:ext cx="4752975" cy="391953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1950" indent="-36195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Gründung einer Genossenschaft von erfahrenen Beratern der Genossenschaftsverbände begleitet</a:t>
            </a:r>
          </a:p>
          <a:p>
            <a:pPr marL="361950" indent="-36195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besprechen vor Ort Gründungskonzept und Businessplan </a:t>
            </a:r>
          </a:p>
          <a:p>
            <a:pPr marL="361950" indent="-36195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geben Anregungen</a:t>
            </a:r>
          </a:p>
          <a:p>
            <a:pPr marL="361950" indent="-361950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Ø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Genossenschaft insolvenzsicherste Rechtsform in Deutschland aufgrund von:</a:t>
            </a:r>
          </a:p>
          <a:p>
            <a:pPr marL="827088"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§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internen Kontrollen durch Mitglieder</a:t>
            </a:r>
          </a:p>
          <a:p>
            <a:pPr marL="827088"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§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unabhängige Prüfungen </a:t>
            </a:r>
          </a:p>
          <a:p>
            <a:pPr marL="827088" lvl="1">
              <a:lnSpc>
                <a:spcPct val="90000"/>
              </a:lnSpc>
              <a:spcBef>
                <a:spcPct val="0"/>
              </a:spcBef>
              <a:spcAft>
                <a:spcPct val="50000"/>
              </a:spcAft>
              <a:buClr>
                <a:srgbClr val="0066B3"/>
              </a:buClr>
              <a:buFont typeface="Wingdings" pitchFamily="2" charset="2"/>
              <a:buChar char="§"/>
            </a:pPr>
            <a:r>
              <a:rPr lang="de-DE" sz="1800">
                <a:solidFill>
                  <a:srgbClr val="0066B3"/>
                </a:solidFill>
                <a:latin typeface="Frutiger VR" pitchFamily="34" charset="0"/>
              </a:rPr>
              <a:t>umfassende Beratung durch Genossenschaftsverband</a:t>
            </a: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07950" y="981075"/>
            <a:ext cx="8856663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lnSpc>
                <a:spcPts val="2600"/>
              </a:lnSpc>
            </a:pPr>
            <a:endParaRPr lang="de-DE" sz="2400" b="1">
              <a:solidFill>
                <a:srgbClr val="0066B3"/>
              </a:solidFill>
            </a:endParaRP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68313" y="1196975"/>
            <a:ext cx="69834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  <a:buFontTx/>
              <a:buAutoNum type="romanUcPeriod" startAt="6"/>
            </a:pPr>
            <a:r>
              <a:rPr lang="de-DE" sz="2800" b="1" i="1">
                <a:solidFill>
                  <a:srgbClr val="FF6600"/>
                </a:solidFill>
              </a:rPr>
              <a:t> Gründungsberatung</a:t>
            </a: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-36513" y="6124575"/>
            <a:ext cx="7921626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sz="600"/>
              <a:t>Quelle: DGRV – Deutscher Genossenschafts- und Raiffeisenverband e.V.; Zeitschrift: Regionale Entwicklung mit Genossenschafen, S. 48-51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uiExpand="1" animBg="1"/>
      <p:bldP spid="235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107950" y="981075"/>
            <a:ext cx="8856663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lnSpc>
                <a:spcPts val="2600"/>
              </a:lnSpc>
            </a:pPr>
            <a:endParaRPr lang="de-DE" sz="2400" b="1">
              <a:solidFill>
                <a:srgbClr val="0066B3"/>
              </a:solidFill>
            </a:endParaRP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1042988" y="1916113"/>
            <a:ext cx="6983412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de-DE" sz="4000" b="1" i="1">
                <a:solidFill>
                  <a:srgbClr val="FF6600"/>
                </a:solidFill>
              </a:rPr>
              <a:t>Vielen Dank für </a:t>
            </a:r>
          </a:p>
          <a:p>
            <a:pPr algn="ctr">
              <a:spcBef>
                <a:spcPct val="50000"/>
              </a:spcBef>
            </a:pPr>
            <a:r>
              <a:rPr lang="de-DE" sz="4000" b="1" i="1">
                <a:solidFill>
                  <a:srgbClr val="FF6600"/>
                </a:solidFill>
              </a:rPr>
              <a:t>Ihre Aufmerksamkeit</a:t>
            </a: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322263" y="4281488"/>
            <a:ext cx="5113337" cy="166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b="1">
                <a:solidFill>
                  <a:srgbClr val="0066B3"/>
                </a:solidFill>
              </a:rPr>
              <a:t>Andreas Hostalka</a:t>
            </a:r>
          </a:p>
          <a:p>
            <a:pPr>
              <a:spcBef>
                <a:spcPct val="20000"/>
              </a:spcBef>
              <a:spcAft>
                <a:spcPct val="140000"/>
              </a:spcAft>
            </a:pPr>
            <a:r>
              <a:rPr lang="de-DE" sz="1200" b="1">
                <a:solidFill>
                  <a:srgbClr val="0066B3"/>
                </a:solidFill>
              </a:rPr>
              <a:t>Mitglied des Vorstandes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de-DE">
                <a:solidFill>
                  <a:srgbClr val="0066B3"/>
                </a:solidFill>
              </a:rPr>
              <a:t>Tel.: 	0 37 41 / 269 – 0</a:t>
            </a:r>
          </a:p>
          <a:p>
            <a:pPr>
              <a:lnSpc>
                <a:spcPct val="50000"/>
              </a:lnSpc>
              <a:spcBef>
                <a:spcPct val="50000"/>
              </a:spcBef>
              <a:spcAft>
                <a:spcPct val="40000"/>
              </a:spcAft>
            </a:pPr>
            <a:r>
              <a:rPr lang="de-DE">
                <a:solidFill>
                  <a:srgbClr val="0066B3"/>
                </a:solidFill>
              </a:rPr>
              <a:t>Fax: 	0 37 41 / 269 – 490 </a:t>
            </a:r>
          </a:p>
          <a:p>
            <a:pPr>
              <a:lnSpc>
                <a:spcPct val="50000"/>
              </a:lnSpc>
              <a:spcBef>
                <a:spcPct val="10000"/>
              </a:spcBef>
            </a:pPr>
            <a:r>
              <a:rPr lang="de-DE">
                <a:solidFill>
                  <a:srgbClr val="0066B3"/>
                </a:solidFill>
              </a:rPr>
              <a:t>E-Mail: 	poststelle@volksbank-vogtland.de 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/>
      <p:bldP spid="34824" grpId="0"/>
    </p:bldLst>
  </p:timing>
</p:sld>
</file>

<file path=ppt/theme/theme1.xml><?xml version="1.0" encoding="utf-8"?>
<a:theme xmlns:a="http://schemas.openxmlformats.org/drawingml/2006/main" name="VBV_Präsentation_2013_extern">
  <a:themeElements>
    <a:clrScheme name="VBV_Präsentation_2013_extern 1">
      <a:dk1>
        <a:srgbClr val="000000"/>
      </a:dk1>
      <a:lt1>
        <a:srgbClr val="FFFFFF"/>
      </a:lt1>
      <a:dk2>
        <a:srgbClr val="5A5A5A"/>
      </a:dk2>
      <a:lt2>
        <a:srgbClr val="828282"/>
      </a:lt2>
      <a:accent1>
        <a:srgbClr val="828282"/>
      </a:accent1>
      <a:accent2>
        <a:srgbClr val="DADADA"/>
      </a:accent2>
      <a:accent3>
        <a:srgbClr val="FFFFFF"/>
      </a:accent3>
      <a:accent4>
        <a:srgbClr val="000000"/>
      </a:accent4>
      <a:accent5>
        <a:srgbClr val="C1C1C1"/>
      </a:accent5>
      <a:accent6>
        <a:srgbClr val="C5C5C5"/>
      </a:accent6>
      <a:hlink>
        <a:srgbClr val="00B0F0"/>
      </a:hlink>
      <a:folHlink>
        <a:srgbClr val="800080"/>
      </a:folHlink>
    </a:clrScheme>
    <a:fontScheme name="VBV_Präsentation_2013_exter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BV_Präsentation_2013_extern 1">
        <a:dk1>
          <a:srgbClr val="000000"/>
        </a:dk1>
        <a:lt1>
          <a:srgbClr val="FFFFFF"/>
        </a:lt1>
        <a:dk2>
          <a:srgbClr val="5A5A5A"/>
        </a:dk2>
        <a:lt2>
          <a:srgbClr val="828282"/>
        </a:lt2>
        <a:accent1>
          <a:srgbClr val="828282"/>
        </a:accent1>
        <a:accent2>
          <a:srgbClr val="DADADA"/>
        </a:accent2>
        <a:accent3>
          <a:srgbClr val="FFFFFF"/>
        </a:accent3>
        <a:accent4>
          <a:srgbClr val="000000"/>
        </a:accent4>
        <a:accent5>
          <a:srgbClr val="C1C1C1"/>
        </a:accent5>
        <a:accent6>
          <a:srgbClr val="C5C5C5"/>
        </a:accent6>
        <a:hlink>
          <a:srgbClr val="00B0F0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VR">
  <a:themeElements>
    <a:clrScheme name="1_BVR 1">
      <a:dk1>
        <a:srgbClr val="000000"/>
      </a:dk1>
      <a:lt1>
        <a:srgbClr val="FFFFFF"/>
      </a:lt1>
      <a:dk2>
        <a:srgbClr val="5A5A5A"/>
      </a:dk2>
      <a:lt2>
        <a:srgbClr val="828282"/>
      </a:lt2>
      <a:accent1>
        <a:srgbClr val="828282"/>
      </a:accent1>
      <a:accent2>
        <a:srgbClr val="DADADA"/>
      </a:accent2>
      <a:accent3>
        <a:srgbClr val="FFFFFF"/>
      </a:accent3>
      <a:accent4>
        <a:srgbClr val="000000"/>
      </a:accent4>
      <a:accent5>
        <a:srgbClr val="C1C1C1"/>
      </a:accent5>
      <a:accent6>
        <a:srgbClr val="C5C5C5"/>
      </a:accent6>
      <a:hlink>
        <a:srgbClr val="00B0F0"/>
      </a:hlink>
      <a:folHlink>
        <a:srgbClr val="800080"/>
      </a:folHlink>
    </a:clrScheme>
    <a:fontScheme name="1_BVR">
      <a:majorFont>
        <a:latin typeface="Arial"/>
        <a:ea typeface=""/>
        <a:cs typeface="Arial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BVR 1">
        <a:dk1>
          <a:srgbClr val="000000"/>
        </a:dk1>
        <a:lt1>
          <a:srgbClr val="FFFFFF"/>
        </a:lt1>
        <a:dk2>
          <a:srgbClr val="5A5A5A"/>
        </a:dk2>
        <a:lt2>
          <a:srgbClr val="828282"/>
        </a:lt2>
        <a:accent1>
          <a:srgbClr val="828282"/>
        </a:accent1>
        <a:accent2>
          <a:srgbClr val="DADADA"/>
        </a:accent2>
        <a:accent3>
          <a:srgbClr val="FFFFFF"/>
        </a:accent3>
        <a:accent4>
          <a:srgbClr val="000000"/>
        </a:accent4>
        <a:accent5>
          <a:srgbClr val="C1C1C1"/>
        </a:accent5>
        <a:accent6>
          <a:srgbClr val="C5C5C5"/>
        </a:accent6>
        <a:hlink>
          <a:srgbClr val="00B0F0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VBV_Präsentation_2013_extern</Template>
  <TotalTime>0</TotalTime>
  <Words>614</Words>
  <Application>Microsoft Office PowerPoint</Application>
  <PresentationFormat>Bildschirmpräsentation (4:3)</PresentationFormat>
  <Paragraphs>102</Paragraphs>
  <Slides>14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2</vt:i4>
      </vt:variant>
      <vt:variant>
        <vt:lpstr>Folientitel</vt:lpstr>
      </vt:variant>
      <vt:variant>
        <vt:i4>14</vt:i4>
      </vt:variant>
    </vt:vector>
  </HeadingPairs>
  <TitlesOfParts>
    <vt:vector size="16" baseType="lpstr">
      <vt:lpstr>VBV_Präsentation_2013_extern</vt:lpstr>
      <vt:lpstr>1_BVR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Manager>Markus Köhler</Manager>
  <Company>Fiducia IT AG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subject>Für Vorträge außer Haus</dc:subject>
  <dc:creator>Franziska Martin</dc:creator>
  <dc:description>Schriftart 'Frutiger VR' muss auf Präsentations-PC installiert sein!</dc:description>
  <cp:lastModifiedBy>dauer.sylvia</cp:lastModifiedBy>
  <cp:revision>44</cp:revision>
  <dcterms:created xsi:type="dcterms:W3CDTF">2013-02-01T08:35:19Z</dcterms:created>
  <dcterms:modified xsi:type="dcterms:W3CDTF">2013-07-04T12:02:47Z</dcterms:modified>
</cp:coreProperties>
</file>