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4" r:id="rId1"/>
    <p:sldMasterId id="2147483653" r:id="rId2"/>
    <p:sldMasterId id="2147483651" r:id="rId3"/>
  </p:sldMasterIdLst>
  <p:notesMasterIdLst>
    <p:notesMasterId r:id="rId30"/>
  </p:notesMasterIdLst>
  <p:handoutMasterIdLst>
    <p:handoutMasterId r:id="rId31"/>
  </p:handoutMasterIdLst>
  <p:sldIdLst>
    <p:sldId id="284" r:id="rId4"/>
    <p:sldId id="358" r:id="rId5"/>
    <p:sldId id="359" r:id="rId6"/>
    <p:sldId id="360" r:id="rId7"/>
    <p:sldId id="363" r:id="rId8"/>
    <p:sldId id="362" r:id="rId9"/>
    <p:sldId id="335" r:id="rId10"/>
    <p:sldId id="392" r:id="rId11"/>
    <p:sldId id="393" r:id="rId12"/>
    <p:sldId id="397" r:id="rId13"/>
    <p:sldId id="396" r:id="rId14"/>
    <p:sldId id="398" r:id="rId15"/>
    <p:sldId id="399" r:id="rId16"/>
    <p:sldId id="401" r:id="rId17"/>
    <p:sldId id="402" r:id="rId18"/>
    <p:sldId id="400" r:id="rId19"/>
    <p:sldId id="403" r:id="rId20"/>
    <p:sldId id="404" r:id="rId21"/>
    <p:sldId id="405" r:id="rId22"/>
    <p:sldId id="406" r:id="rId23"/>
    <p:sldId id="408" r:id="rId24"/>
    <p:sldId id="407" r:id="rId25"/>
    <p:sldId id="409" r:id="rId26"/>
    <p:sldId id="410" r:id="rId27"/>
    <p:sldId id="411" r:id="rId28"/>
    <p:sldId id="293" r:id="rId29"/>
  </p:sldIdLst>
  <p:sldSz cx="10039350" cy="7562850"/>
  <p:notesSz cx="9928225" cy="6797675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E59"/>
    <a:srgbClr val="8AB8DA"/>
    <a:srgbClr val="48A3C0"/>
    <a:srgbClr val="FFFFFF"/>
    <a:srgbClr val="83B1D1"/>
    <a:srgbClr val="99CCFF"/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23" autoAdjust="0"/>
    <p:restoredTop sz="95293" autoAdjust="0"/>
  </p:normalViewPr>
  <p:slideViewPr>
    <p:cSldViewPr>
      <p:cViewPr>
        <p:scale>
          <a:sx n="75" d="100"/>
          <a:sy n="75" d="100"/>
        </p:scale>
        <p:origin x="-1320" y="36"/>
      </p:cViewPr>
      <p:guideLst>
        <p:guide orient="horz" pos="976"/>
        <p:guide pos="574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4.xml"/><Relationship Id="rId1" Type="http://schemas.openxmlformats.org/officeDocument/2006/relationships/slide" Target="slides/slide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t" anchorCtr="0" compatLnSpc="1">
            <a:prstTxWarp prst="textNoShape">
              <a:avLst/>
            </a:prstTxWarp>
          </a:bodyPr>
          <a:lstStyle>
            <a:lvl1pPr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5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t" anchorCtr="0" compatLnSpc="1">
            <a:prstTxWarp prst="textNoShape">
              <a:avLst/>
            </a:prstTxWarp>
          </a:bodyPr>
          <a:lstStyle>
            <a:lvl1pPr algn="r"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5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7950"/>
            <a:ext cx="4302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b" anchorCtr="0" compatLnSpc="1">
            <a:prstTxWarp prst="textNoShape">
              <a:avLst/>
            </a:prstTxWarp>
          </a:bodyPr>
          <a:lstStyle>
            <a:lvl1pPr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5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57950"/>
            <a:ext cx="4302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b" anchorCtr="0" compatLnSpc="1">
            <a:prstTxWarp prst="textNoShape">
              <a:avLst/>
            </a:prstTxWarp>
          </a:bodyPr>
          <a:lstStyle>
            <a:lvl1pPr algn="r"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fld id="{213D9440-0FF8-4D0D-8484-1135B4846CC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51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t" anchorCtr="0" compatLnSpc="1">
            <a:prstTxWarp prst="textNoShape">
              <a:avLst/>
            </a:prstTxWarp>
          </a:bodyPr>
          <a:lstStyle>
            <a:lvl1pPr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6100" y="0"/>
            <a:ext cx="43005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t" anchorCtr="0" compatLnSpc="1">
            <a:prstTxWarp prst="textNoShape">
              <a:avLst/>
            </a:prstTxWarp>
          </a:bodyPr>
          <a:lstStyle>
            <a:lvl1pPr algn="r"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71838" y="508000"/>
            <a:ext cx="3382962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188" y="3227388"/>
            <a:ext cx="7943850" cy="306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7950"/>
            <a:ext cx="4302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b" anchorCtr="0" compatLnSpc="1">
            <a:prstTxWarp prst="textNoShape">
              <a:avLst/>
            </a:prstTxWarp>
          </a:bodyPr>
          <a:lstStyle>
            <a:lvl1pPr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6100" y="6457950"/>
            <a:ext cx="43005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416" tIns="47710" rIns="95416" bIns="47710" numCol="1" anchor="b" anchorCtr="0" compatLnSpc="1">
            <a:prstTxWarp prst="textNoShape">
              <a:avLst/>
            </a:prstTxWarp>
          </a:bodyPr>
          <a:lstStyle>
            <a:lvl1pPr algn="r" defTabSz="954459">
              <a:defRPr sz="1200">
                <a:ea typeface="ＭＳ Ｐゴシック" pitchFamily="16" charset="-128"/>
              </a:defRPr>
            </a:lvl1pPr>
          </a:lstStyle>
          <a:p>
            <a:pPr>
              <a:defRPr/>
            </a:pPr>
            <a:fld id="{110BCACE-59BC-48A9-98DC-089930C52DF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99141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pitchFamily="16" charset="-128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pitchFamily="16" charset="-128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pitchFamily="16" charset="-128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pitchFamily="16" charset="-128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pitchFamily="16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54088"/>
            <a:fld id="{98875426-1347-43FB-96BD-D348BDD0A26B}" type="slidenum">
              <a:rPr lang="de-DE" smtClean="0">
                <a:ea typeface="ＭＳ Ｐゴシック" pitchFamily="1" charset="-128"/>
              </a:rPr>
              <a:pPr defTabSz="954088"/>
              <a:t>1</a:t>
            </a:fld>
            <a:endParaRPr lang="de-DE" smtClean="0">
              <a:ea typeface="ＭＳ Ｐゴシック" pitchFamily="1" charset="-128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ea typeface="ＭＳ Ｐゴシック" pitchFamily="1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75013" y="509588"/>
            <a:ext cx="3382962" cy="2547937"/>
          </a:xfrm>
          <a:ln/>
        </p:spPr>
      </p:sp>
      <p:sp>
        <p:nvSpPr>
          <p:cNvPr id="44035" name="Notizenplatzhalter 2"/>
          <p:cNvSpPr>
            <a:spLocks noGrp="1"/>
          </p:cNvSpPr>
          <p:nvPr>
            <p:ph type="body" idx="1"/>
          </p:nvPr>
        </p:nvSpPr>
        <p:spPr>
          <a:xfrm>
            <a:off x="990600" y="3228975"/>
            <a:ext cx="7947025" cy="3059113"/>
          </a:xfrm>
          <a:noFill/>
          <a:ln/>
        </p:spPr>
        <p:txBody>
          <a:bodyPr lIns="87460" tIns="43730" rIns="87460" bIns="43730"/>
          <a:lstStyle/>
          <a:p>
            <a:endParaRPr lang="en-US" smtClean="0">
              <a:ea typeface="ＭＳ Ｐゴシック" pitchFamily="1" charset="-128"/>
            </a:endParaRPr>
          </a:p>
        </p:txBody>
      </p:sp>
      <p:sp>
        <p:nvSpPr>
          <p:cNvPr id="44036" name="Foliennummernplatzhalter 3"/>
          <p:cNvSpPr txBox="1">
            <a:spLocks noGrp="1"/>
          </p:cNvSpPr>
          <p:nvPr/>
        </p:nvSpPr>
        <p:spPr bwMode="auto">
          <a:xfrm>
            <a:off x="5624513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460" tIns="43730" rIns="87460" bIns="43730" anchor="b"/>
          <a:lstStyle/>
          <a:p>
            <a:pPr algn="r" defTabSz="874713"/>
            <a:fld id="{AF036F8E-A497-461D-B56F-96B4AAEDCEC2}" type="slidenum">
              <a:rPr lang="de-DE" sz="1200"/>
              <a:pPr algn="r" defTabSz="874713"/>
              <a:t>4</a:t>
            </a:fld>
            <a:endParaRPr lang="de-DE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71838" y="509588"/>
            <a:ext cx="3384550" cy="2549525"/>
          </a:xfrm>
          <a:ln/>
        </p:spPr>
      </p:sp>
      <p:sp>
        <p:nvSpPr>
          <p:cNvPr id="37891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dirty="0" smtClean="0">
              <a:ea typeface="ＭＳ Ｐゴシック" pitchFamily="34" charset="-128"/>
            </a:endParaRPr>
          </a:p>
        </p:txBody>
      </p:sp>
      <p:sp>
        <p:nvSpPr>
          <p:cNvPr id="37892" name="Foliennummernplatzhalter 3"/>
          <p:cNvSpPr>
            <a:spLocks noGrp="1"/>
          </p:cNvSpPr>
          <p:nvPr>
            <p:ph type="sldNum" sz="quarter" idx="5"/>
          </p:nvPr>
        </p:nvSpPr>
        <p:spPr>
          <a:xfrm>
            <a:off x="5622927" y="6456365"/>
            <a:ext cx="4303713" cy="339725"/>
          </a:xfrm>
          <a:prstGeom prst="rect">
            <a:avLst/>
          </a:prstGeom>
          <a:noFill/>
        </p:spPr>
        <p:txBody>
          <a:bodyPr/>
          <a:lstStyle/>
          <a:p>
            <a:fld id="{7CA29972-0E02-4234-B9A0-F96E4B41ED3B}" type="slidenum">
              <a:rPr lang="de-DE" smtClean="0"/>
              <a:pPr/>
              <a:t>18</a:t>
            </a:fld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271838" y="509588"/>
            <a:ext cx="3384550" cy="25495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11">
              <a:defRPr/>
            </a:pPr>
            <a:r>
              <a:rPr lang="en-GB" dirty="0">
                <a:solidFill>
                  <a:srgbClr val="005E59"/>
                </a:solidFill>
              </a:rPr>
              <a:t>(</a:t>
            </a:r>
            <a:r>
              <a:rPr lang="en-GB" dirty="0" err="1">
                <a:solidFill>
                  <a:srgbClr val="005E59"/>
                </a:solidFill>
              </a:rPr>
              <a:t>Elektroenergie</a:t>
            </a:r>
            <a:r>
              <a:rPr lang="en-GB" dirty="0">
                <a:solidFill>
                  <a:srgbClr val="005E59"/>
                </a:solidFill>
              </a:rPr>
              <a:t>)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00DCD3-D6C9-4741-80C7-EFF46A7AD0CF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11">
              <a:defRPr/>
            </a:pPr>
            <a:r>
              <a:rPr lang="en-GB" dirty="0"/>
              <a:t>(</a:t>
            </a:r>
            <a:r>
              <a:rPr lang="en-GB" dirty="0" err="1"/>
              <a:t>Elektroenergie</a:t>
            </a:r>
            <a:r>
              <a:rPr lang="en-GB" dirty="0"/>
              <a:t>)</a:t>
            </a:r>
          </a:p>
          <a:p>
            <a:r>
              <a:rPr lang="de-DE" dirty="0" smtClean="0"/>
              <a:t>Folie der Staats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00DCD3-D6C9-4741-80C7-EFF46A7AD0CF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11">
              <a:defRPr/>
            </a:pPr>
            <a:r>
              <a:rPr lang="en-GB" dirty="0"/>
              <a:t>(</a:t>
            </a:r>
            <a:r>
              <a:rPr lang="en-GB" dirty="0" err="1"/>
              <a:t>Elektroenergie</a:t>
            </a:r>
            <a:r>
              <a:rPr lang="en-GB" dirty="0"/>
              <a:t>)</a:t>
            </a:r>
          </a:p>
          <a:p>
            <a:r>
              <a:rPr lang="de-DE" dirty="0" smtClean="0"/>
              <a:t>Folie der Staats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00DCD3-D6C9-4741-80C7-EFF46A7AD0CF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54088"/>
            <a:fld id="{8B434DFB-44E9-4C32-8265-3836A89BA61F}" type="slidenum">
              <a:rPr lang="de-DE" smtClean="0">
                <a:ea typeface="ＭＳ Ｐゴシック" pitchFamily="1" charset="-128"/>
              </a:rPr>
              <a:pPr defTabSz="954088"/>
              <a:t>26</a:t>
            </a:fld>
            <a:endParaRPr lang="de-DE" smtClean="0">
              <a:ea typeface="ＭＳ Ｐゴシック" pitchFamily="1" charset="-128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ea typeface="ＭＳ Ｐゴシック" pitchFamily="1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501650" y="303213"/>
            <a:ext cx="9036050" cy="64531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52475" y="2349500"/>
            <a:ext cx="8534400" cy="1620838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06538" y="4286250"/>
            <a:ext cx="7026275" cy="19319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1650" y="303213"/>
            <a:ext cx="9036050" cy="126047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1650" y="1765300"/>
            <a:ext cx="9036050" cy="4991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1650" y="303213"/>
            <a:ext cx="9036050" cy="126047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1650" y="1765300"/>
            <a:ext cx="4441825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95875" y="1765300"/>
            <a:ext cx="4441825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501650" y="303213"/>
            <a:ext cx="9036050" cy="64531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el, Inhal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1650" y="303213"/>
            <a:ext cx="9036050" cy="126047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1650" y="1765300"/>
            <a:ext cx="4441825" cy="4991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5095875" y="1765300"/>
            <a:ext cx="4441825" cy="24193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5095875" y="4337050"/>
            <a:ext cx="4441825" cy="24193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93" name="Rectangle 9"/>
          <p:cNvSpPr>
            <a:spLocks noChangeArrowheads="1"/>
          </p:cNvSpPr>
          <p:nvPr/>
        </p:nvSpPr>
        <p:spPr bwMode="auto">
          <a:xfrm>
            <a:off x="0" y="0"/>
            <a:ext cx="10039350" cy="3276600"/>
          </a:xfrm>
          <a:prstGeom prst="rect">
            <a:avLst/>
          </a:prstGeom>
          <a:solidFill>
            <a:srgbClr val="83B1D1"/>
          </a:solidFill>
          <a:ln w="9525">
            <a:noFill/>
            <a:miter lim="800000"/>
            <a:headEnd/>
            <a:tailEnd/>
          </a:ln>
        </p:spPr>
        <p:txBody>
          <a:bodyPr wrap="none" lIns="91403" tIns="45702" rIns="91403" bIns="45702" anchor="ctr"/>
          <a:lstStyle/>
          <a:p>
            <a:pPr algn="ctr">
              <a:defRPr/>
            </a:pPr>
            <a:r>
              <a:rPr lang="de-DE">
                <a:solidFill>
                  <a:srgbClr val="83B1D1"/>
                </a:solidFill>
                <a:ea typeface="ＭＳ Ｐゴシック" pitchFamily="16" charset="-128"/>
              </a:rPr>
              <a:t> </a:t>
            </a:r>
          </a:p>
        </p:txBody>
      </p:sp>
      <p:pic>
        <p:nvPicPr>
          <p:cNvPr id="10243" name="cff133a4-6c34-4138-a6ad-66313da0a60e" descr="D4E6D139-DC7C-45CD-9DEF-9060CDE7483A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524500" y="4357688"/>
            <a:ext cx="4157663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 userDrawn="1"/>
        </p:nvSpPr>
        <p:spPr>
          <a:xfrm>
            <a:off x="627187" y="1405161"/>
            <a:ext cx="8208912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</a:rPr>
              <a:t>Energie- und Klimaprogramm</a:t>
            </a:r>
          </a:p>
          <a:p>
            <a:endParaRPr lang="de-DE" sz="900" dirty="0" smtClean="0">
              <a:solidFill>
                <a:schemeClr val="bg1"/>
              </a:solidFill>
            </a:endParaRPr>
          </a:p>
          <a:p>
            <a:r>
              <a:rPr lang="de-DE" sz="4000" dirty="0" smtClean="0">
                <a:solidFill>
                  <a:schemeClr val="bg1"/>
                </a:solidFill>
              </a:rPr>
              <a:t>Ziele</a:t>
            </a:r>
            <a:r>
              <a:rPr lang="de-DE" sz="4000" baseline="0" dirty="0" smtClean="0">
                <a:solidFill>
                  <a:schemeClr val="bg1"/>
                </a:solidFill>
              </a:rPr>
              <a:t> des Freistaat Sachsen</a:t>
            </a:r>
            <a:endParaRPr lang="de-DE" sz="4000" dirty="0">
              <a:solidFill>
                <a:schemeClr val="bg1"/>
              </a:solidFill>
            </a:endParaRPr>
          </a:p>
        </p:txBody>
      </p:sp>
      <p:sp>
        <p:nvSpPr>
          <p:cNvPr id="5" name="Textfeld 4"/>
          <p:cNvSpPr txBox="1"/>
          <p:nvPr userDrawn="1"/>
        </p:nvSpPr>
        <p:spPr>
          <a:xfrm>
            <a:off x="627187" y="3493393"/>
            <a:ext cx="835292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rgbClr val="005E59"/>
                </a:solidFill>
              </a:rPr>
              <a:t>Workshop Umsetzung Energiekonzept Vogtlandkreis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900" dirty="0" smtClean="0">
              <a:solidFill>
                <a:srgbClr val="005E59"/>
              </a:solidFill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rgbClr val="005E59"/>
                </a:solidFill>
              </a:rPr>
              <a:t>Referent: Stefan Thieme Czach</a:t>
            </a:r>
            <a:endParaRPr lang="de-DE" sz="2000" dirty="0">
              <a:solidFill>
                <a:srgbClr val="005E5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c8ed115-f8a1-47c9-beed-5c54bb796c1d" descr="C9806725-7EC3-464E-8322-C35A4803E6F0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7827963" y="6332538"/>
            <a:ext cx="2076450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0" y="0"/>
            <a:ext cx="10039350" cy="838200"/>
          </a:xfrm>
          <a:prstGeom prst="rect">
            <a:avLst/>
          </a:prstGeom>
          <a:solidFill>
            <a:srgbClr val="83B1D1"/>
          </a:solidFill>
          <a:ln w="9525">
            <a:noFill/>
            <a:miter lim="800000"/>
            <a:headEnd/>
            <a:tailEnd/>
          </a:ln>
        </p:spPr>
        <p:txBody>
          <a:bodyPr wrap="none" lIns="91376" tIns="45689" rIns="91376" bIns="45689" anchor="ctr"/>
          <a:lstStyle/>
          <a:p>
            <a:pPr algn="ctr">
              <a:defRPr/>
            </a:pPr>
            <a:r>
              <a:rPr lang="de-DE">
                <a:solidFill>
                  <a:srgbClr val="48A3C0"/>
                </a:solidFill>
                <a:ea typeface="ＭＳ Ｐゴシック" pitchFamily="16" charset="-128"/>
              </a:rPr>
              <a:t> </a:t>
            </a:r>
          </a:p>
        </p:txBody>
      </p:sp>
      <p:sp>
        <p:nvSpPr>
          <p:cNvPr id="137220" name="Text Box 4"/>
          <p:cNvSpPr txBox="1">
            <a:spLocks noChangeArrowheads="1"/>
          </p:cNvSpPr>
          <p:nvPr/>
        </p:nvSpPr>
        <p:spPr bwMode="auto">
          <a:xfrm>
            <a:off x="6675438" y="252413"/>
            <a:ext cx="31226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76" tIns="45689" rIns="91376" bIns="45689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de-DE" sz="1800" dirty="0" smtClean="0">
                <a:solidFill>
                  <a:schemeClr val="bg1"/>
                </a:solidFill>
                <a:ea typeface="ＭＳ Ｐゴシック" pitchFamily="16" charset="-128"/>
              </a:rPr>
              <a:t>24. April 2013</a:t>
            </a:r>
            <a:endParaRPr lang="de-DE" sz="1800" dirty="0">
              <a:solidFill>
                <a:schemeClr val="bg1"/>
              </a:solidFill>
              <a:ea typeface="ＭＳ Ｐゴシック" pitchFamily="16" charset="-128"/>
            </a:endParaRPr>
          </a:p>
        </p:txBody>
      </p:sp>
      <p:sp>
        <p:nvSpPr>
          <p:cNvPr id="137222" name="Line 6"/>
          <p:cNvSpPr>
            <a:spLocks noChangeShapeType="1"/>
          </p:cNvSpPr>
          <p:nvPr/>
        </p:nvSpPr>
        <p:spPr bwMode="auto">
          <a:xfrm>
            <a:off x="7696200" y="6373813"/>
            <a:ext cx="0" cy="1189037"/>
          </a:xfrm>
          <a:prstGeom prst="line">
            <a:avLst/>
          </a:prstGeom>
          <a:noFill/>
          <a:ln w="25400">
            <a:solidFill>
              <a:srgbClr val="8AB8DA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ea typeface="ＭＳ Ｐゴシック" pitchFamily="16" charset="-128"/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66700" y="6950075"/>
            <a:ext cx="7777163" cy="369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76" tIns="45689" rIns="91376" bIns="45689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de-DE" sz="900" b="1" dirty="0">
                <a:solidFill>
                  <a:srgbClr val="005E59"/>
                </a:solidFill>
                <a:ea typeface="ＭＳ Ｐゴシック" pitchFamily="96" charset="-128"/>
              </a:rPr>
              <a:t>Sächsische Energieagentur - SAENA GmbH, </a:t>
            </a:r>
            <a:r>
              <a:rPr lang="de-DE" sz="900" b="1" dirty="0" err="1">
                <a:solidFill>
                  <a:srgbClr val="005E59"/>
                </a:solidFill>
                <a:ea typeface="ＭＳ Ｐゴシック" pitchFamily="96" charset="-128"/>
              </a:rPr>
              <a:t>Pirnaische</a:t>
            </a:r>
            <a:r>
              <a:rPr lang="de-DE" sz="900" b="1" dirty="0">
                <a:solidFill>
                  <a:srgbClr val="005E59"/>
                </a:solidFill>
                <a:ea typeface="ＭＳ Ｐゴシック" pitchFamily="96" charset="-128"/>
              </a:rPr>
              <a:t> Straße 9, 01069 Dresden </a:t>
            </a:r>
            <a:r>
              <a:rPr lang="de-DE" sz="900" b="1" dirty="0">
                <a:solidFill>
                  <a:srgbClr val="48A3C0"/>
                </a:solidFill>
                <a:ea typeface="ＭＳ Ｐゴシック" pitchFamily="96" charset="-128"/>
              </a:rPr>
              <a:t>Referent </a:t>
            </a:r>
            <a:r>
              <a:rPr lang="de-DE" sz="900" b="1" dirty="0" smtClean="0">
                <a:solidFill>
                  <a:srgbClr val="005E59"/>
                </a:solidFill>
                <a:ea typeface="ＭＳ Ｐゴシック" pitchFamily="96" charset="-128"/>
              </a:rPr>
              <a:t>Stefan Thieme-Czach</a:t>
            </a:r>
            <a:r>
              <a:rPr lang="de-DE" sz="900" b="1" dirty="0">
                <a:solidFill>
                  <a:srgbClr val="005E59"/>
                </a:solidFill>
                <a:ea typeface="ＭＳ Ｐゴシック" pitchFamily="96" charset="-128"/>
              </a:rPr>
              <a:t/>
            </a:r>
            <a:br>
              <a:rPr lang="de-DE" sz="900" b="1" dirty="0">
                <a:solidFill>
                  <a:srgbClr val="005E59"/>
                </a:solidFill>
                <a:ea typeface="ＭＳ Ｐゴシック" pitchFamily="96" charset="-128"/>
              </a:rPr>
            </a:br>
            <a:r>
              <a:rPr lang="de-DE" sz="900" b="1" dirty="0">
                <a:solidFill>
                  <a:srgbClr val="48A3C0"/>
                </a:solidFill>
                <a:ea typeface="ＭＳ Ｐゴシック" pitchFamily="96" charset="-128"/>
              </a:rPr>
              <a:t>Telefon </a:t>
            </a:r>
            <a:r>
              <a:rPr lang="de-DE" sz="900" b="1" dirty="0">
                <a:solidFill>
                  <a:srgbClr val="005E59"/>
                </a:solidFill>
                <a:ea typeface="ＭＳ Ｐゴシック" pitchFamily="96" charset="-128"/>
              </a:rPr>
              <a:t>+49 351 </a:t>
            </a:r>
            <a:r>
              <a:rPr lang="de-DE" sz="900" b="1" dirty="0" smtClean="0">
                <a:solidFill>
                  <a:srgbClr val="005E59"/>
                </a:solidFill>
                <a:ea typeface="ＭＳ Ｐゴシック" pitchFamily="96" charset="-128"/>
              </a:rPr>
              <a:t>4910-3168 </a:t>
            </a:r>
            <a:r>
              <a:rPr lang="de-DE" sz="900" b="1" dirty="0">
                <a:solidFill>
                  <a:srgbClr val="48A3C0"/>
                </a:solidFill>
                <a:ea typeface="ＭＳ Ｐゴシック" pitchFamily="96" charset="-128"/>
              </a:rPr>
              <a:t>E-Mail </a:t>
            </a:r>
            <a:r>
              <a:rPr lang="de-DE" sz="900" b="1" dirty="0" smtClean="0">
                <a:solidFill>
                  <a:srgbClr val="005E54"/>
                </a:solidFill>
                <a:ea typeface="ＭＳ Ｐゴシック" pitchFamily="96" charset="-128"/>
              </a:rPr>
              <a:t>stefan.thieme-czach@saena.de </a:t>
            </a:r>
            <a:r>
              <a:rPr lang="de-DE" sz="900" b="1" dirty="0">
                <a:solidFill>
                  <a:srgbClr val="48A3C0"/>
                </a:solidFill>
                <a:ea typeface="ＭＳ Ｐゴシック" pitchFamily="96" charset="-128"/>
              </a:rPr>
              <a:t>Internet</a:t>
            </a:r>
            <a:r>
              <a:rPr lang="de-DE" sz="900" b="1" dirty="0">
                <a:solidFill>
                  <a:srgbClr val="005E59"/>
                </a:solidFill>
                <a:ea typeface="ＭＳ Ｐゴシック" pitchFamily="96" charset="-128"/>
              </a:rPr>
              <a:t> www.saena.de</a:t>
            </a:r>
          </a:p>
        </p:txBody>
      </p:sp>
      <p:sp>
        <p:nvSpPr>
          <p:cNvPr id="137229" name="Text Box 13"/>
          <p:cNvSpPr txBox="1">
            <a:spLocks noChangeArrowheads="1"/>
          </p:cNvSpPr>
          <p:nvPr/>
        </p:nvSpPr>
        <p:spPr bwMode="auto">
          <a:xfrm>
            <a:off x="233363" y="138113"/>
            <a:ext cx="4930775" cy="646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76" tIns="45689" rIns="91376" bIns="45689">
            <a:spAutoFit/>
          </a:bodyPr>
          <a:lstStyle/>
          <a:p>
            <a:r>
              <a:rPr lang="de-DE" sz="1800" dirty="0" smtClean="0">
                <a:solidFill>
                  <a:schemeClr val="bg1"/>
                </a:solidFill>
              </a:rPr>
              <a:t>Energie- und Klimaprogramm</a:t>
            </a:r>
            <a:endParaRPr lang="de-DE" sz="800" dirty="0" smtClean="0">
              <a:solidFill>
                <a:schemeClr val="bg1"/>
              </a:solidFill>
            </a:endParaRPr>
          </a:p>
          <a:p>
            <a:r>
              <a:rPr lang="de-DE" sz="1800" dirty="0" smtClean="0">
                <a:solidFill>
                  <a:schemeClr val="bg1"/>
                </a:solidFill>
              </a:rPr>
              <a:t>Ziele</a:t>
            </a:r>
            <a:r>
              <a:rPr lang="de-DE" sz="1800" baseline="0" dirty="0" smtClean="0">
                <a:solidFill>
                  <a:schemeClr val="bg1"/>
                </a:solidFill>
              </a:rPr>
              <a:t> des Freistaat Sachsen</a:t>
            </a:r>
            <a:endParaRPr lang="de-DE" sz="18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70" r:id="rId3"/>
    <p:sldLayoutId id="2147483673" r:id="rId4"/>
    <p:sldLayoutId id="2147483678" r:id="rId5"/>
    <p:sldLayoutId id="2147483679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0" y="0"/>
            <a:ext cx="10039350" cy="2989263"/>
          </a:xfrm>
          <a:prstGeom prst="rect">
            <a:avLst/>
          </a:prstGeom>
          <a:solidFill>
            <a:srgbClr val="83B1D1"/>
          </a:solidFill>
          <a:ln w="9525">
            <a:noFill/>
            <a:miter lim="800000"/>
            <a:headEnd/>
            <a:tailEnd/>
          </a:ln>
        </p:spPr>
        <p:txBody>
          <a:bodyPr wrap="none" lIns="91376" tIns="45689" rIns="91376" bIns="45689" anchor="ctr"/>
          <a:lstStyle/>
          <a:p>
            <a:pPr algn="ctr">
              <a:defRPr/>
            </a:pPr>
            <a:r>
              <a:rPr lang="de-DE">
                <a:solidFill>
                  <a:srgbClr val="83B1D1"/>
                </a:solidFill>
                <a:ea typeface="ＭＳ Ｐゴシック" pitchFamily="16" charset="-128"/>
              </a:rPr>
              <a:t> </a:t>
            </a:r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195263" y="901700"/>
            <a:ext cx="9525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511" tIns="50257" rIns="100511" bIns="50257" anchor="ctr"/>
          <a:lstStyle/>
          <a:p>
            <a:pPr eaLnBrk="1" hangingPunct="1">
              <a:defRPr/>
            </a:pPr>
            <a:r>
              <a:rPr lang="de-DE" sz="4500">
                <a:solidFill>
                  <a:schemeClr val="bg1"/>
                </a:solidFill>
                <a:ea typeface="ＭＳ Ｐゴシック" pitchFamily="16" charset="-128"/>
              </a:rPr>
              <a:t>Vielen Dank für Ihre Aufmerksamkeit!</a:t>
            </a:r>
            <a:endParaRPr lang="de-DE" sz="4500">
              <a:solidFill>
                <a:schemeClr val="tx2"/>
              </a:solidFill>
              <a:ea typeface="ＭＳ Ｐゴシック" pitchFamily="16" charset="-128"/>
            </a:endParaRPr>
          </a:p>
        </p:txBody>
      </p:sp>
      <p:pic>
        <p:nvPicPr>
          <p:cNvPr id="12292" name="cff133a4-6c34-4138-a6ad-66313da0a60e" descr="D4E6D139-DC7C-45CD-9DEF-9060CDE7483A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035800" y="5437188"/>
            <a:ext cx="2646363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6"/>
          <p:cNvSpPr>
            <a:spLocks noChangeArrowheads="1"/>
          </p:cNvSpPr>
          <p:nvPr userDrawn="1"/>
        </p:nvSpPr>
        <p:spPr bwMode="auto">
          <a:xfrm>
            <a:off x="195263" y="3060700"/>
            <a:ext cx="7824787" cy="450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574" tIns="50287" rIns="100574" bIns="50287"/>
          <a:lstStyle/>
          <a:p>
            <a:pPr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Christian Micksch – Geschäftsführer		0351 / 4910 - 3150</a:t>
            </a:r>
          </a:p>
          <a:p>
            <a:pPr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Harald Herter - Geschäftsführer 		0351 / 4910 - 3151</a:t>
            </a:r>
          </a:p>
          <a:p>
            <a:pPr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 b="1">
                <a:solidFill>
                  <a:srgbClr val="48A3C0"/>
                </a:solidFill>
                <a:ea typeface="ＭＳ Ｐゴシック" pitchFamily="96" charset="-128"/>
              </a:rPr>
              <a:t>Bereich Energieeffizienz: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Uwe Kluge			0351 / 4910 - 3170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Antje Müller			0351 / 4910 - 3161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Freia Frankenstein-Krug		0351 / 4910 - 3160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Marc Postpieszala 			0351 / 4910 - 3163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Cathleen Klötzing			0351 / 4910 – 3166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Björn Wagner			0351 / 4910 – 3169</a:t>
            </a:r>
            <a:br>
              <a:rPr lang="de-DE" sz="1200">
                <a:solidFill>
                  <a:srgbClr val="48A3C0"/>
                </a:solidFill>
                <a:ea typeface="ＭＳ Ｐゴシック" pitchFamily="96" charset="-128"/>
              </a:rPr>
            </a:b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Norbert Kuch			0351 / 4910 – 3181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Alexandra Künzel			0351 / 4910 - 3172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Helfried Kaulfuß			0351 / 4910 - 3176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Antje Fritzsche			0351 / 4919 - 3173</a:t>
            </a:r>
          </a:p>
          <a:p>
            <a:pPr defTabSz="1006475">
              <a:defRPr/>
            </a:pPr>
            <a:r>
              <a:rPr lang="de-DE" sz="1200" b="1">
                <a:solidFill>
                  <a:srgbClr val="48A3C0"/>
                </a:solidFill>
                <a:ea typeface="ＭＳ Ｐゴシック" pitchFamily="96" charset="-128"/>
              </a:rPr>
              <a:t>Bereich zukunftsfähige Energieversorgung: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Stefan Thieme			0351 / 4910 - 3168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Denise Pielniok			0351 / 4910 - 3162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Martin Reiner			0351 / 4910 - 3167</a:t>
            </a:r>
          </a:p>
          <a:p>
            <a:pPr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 b="1">
                <a:solidFill>
                  <a:srgbClr val="48A3C0"/>
                </a:solidFill>
                <a:ea typeface="ＭＳ Ｐゴシック" pitchFamily="96" charset="-128"/>
              </a:rPr>
              <a:t>Weiterbildung, Öffentlichkeitsarbeit: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Melanie Sterczewski		0351 / 4910 – 3165</a:t>
            </a:r>
          </a:p>
          <a:p>
            <a:pPr marL="503238" lvl="1" defTabSz="1006475">
              <a:lnSpc>
                <a:spcPct val="12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de-DE" sz="1200">
                <a:solidFill>
                  <a:srgbClr val="48A3C0"/>
                </a:solidFill>
                <a:ea typeface="ＭＳ Ｐゴシック" pitchFamily="96" charset="-128"/>
              </a:rPr>
              <a:t>Silke-Andrea Gerlach		0351 / 4910 - 3164</a:t>
            </a:r>
          </a:p>
        </p:txBody>
      </p:sp>
      <p:pic>
        <p:nvPicPr>
          <p:cNvPr id="12294" name="Picture 7" descr="Energieportal-Sachsen"/>
          <p:cNvPicPr>
            <a:picLocks noChangeAspect="1" noChangeArrowheads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027738" y="2628900"/>
            <a:ext cx="401161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0" y="0"/>
            <a:ext cx="10039350" cy="3276600"/>
          </a:xfrm>
          <a:prstGeom prst="rect">
            <a:avLst/>
          </a:prstGeom>
          <a:solidFill>
            <a:srgbClr val="83B1D1"/>
          </a:solidFill>
          <a:ln w="9525">
            <a:noFill/>
            <a:miter lim="800000"/>
            <a:headEnd/>
            <a:tailEnd/>
          </a:ln>
        </p:spPr>
        <p:txBody>
          <a:bodyPr wrap="none" lIns="91403" tIns="45702" rIns="91403" bIns="45702" anchor="ctr"/>
          <a:lstStyle/>
          <a:p>
            <a:pPr algn="ctr"/>
            <a:r>
              <a:rPr lang="de-DE">
                <a:solidFill>
                  <a:srgbClr val="83B1D1"/>
                </a:solidFill>
              </a:rPr>
              <a:t> </a:t>
            </a:r>
          </a:p>
        </p:txBody>
      </p:sp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266700" y="1406525"/>
            <a:ext cx="94138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554" tIns="50277" rIns="100554" bIns="50277" anchor="ctr"/>
          <a:lstStyle/>
          <a:p>
            <a:pPr algn="ctr" eaLnBrk="1" hangingPunct="1"/>
            <a:r>
              <a:rPr lang="de-DE" sz="4400">
                <a:solidFill>
                  <a:schemeClr val="bg1"/>
                </a:solidFill>
                <a:latin typeface="Arial" charset="0"/>
              </a:rPr>
              <a:t>Modellregion Elektromobilität Sachsen</a:t>
            </a:r>
          </a:p>
        </p:txBody>
      </p:sp>
      <p:sp>
        <p:nvSpPr>
          <p:cNvPr id="13316" name="Rectangle 10"/>
          <p:cNvSpPr>
            <a:spLocks noChangeArrowheads="1"/>
          </p:cNvSpPr>
          <p:nvPr/>
        </p:nvSpPr>
        <p:spPr bwMode="auto">
          <a:xfrm>
            <a:off x="0" y="0"/>
            <a:ext cx="10039350" cy="3276600"/>
          </a:xfrm>
          <a:prstGeom prst="rect">
            <a:avLst/>
          </a:prstGeom>
          <a:solidFill>
            <a:srgbClr val="83B1D1"/>
          </a:solidFill>
          <a:ln w="9525">
            <a:noFill/>
            <a:miter lim="800000"/>
            <a:headEnd/>
            <a:tailEnd/>
          </a:ln>
        </p:spPr>
        <p:txBody>
          <a:bodyPr wrap="none" lIns="91403" tIns="45702" rIns="91403" bIns="45702" anchor="ctr"/>
          <a:lstStyle/>
          <a:p>
            <a:pPr algn="ctr"/>
            <a:r>
              <a:rPr lang="de-DE">
                <a:solidFill>
                  <a:srgbClr val="83B1D1"/>
                </a:solidFill>
              </a:rPr>
              <a:t> </a:t>
            </a:r>
          </a:p>
        </p:txBody>
      </p:sp>
      <p:sp>
        <p:nvSpPr>
          <p:cNvPr id="13317" name="Rectangle 11"/>
          <p:cNvSpPr>
            <a:spLocks noChangeArrowheads="1"/>
          </p:cNvSpPr>
          <p:nvPr/>
        </p:nvSpPr>
        <p:spPr bwMode="auto">
          <a:xfrm>
            <a:off x="266700" y="1406525"/>
            <a:ext cx="94138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554" tIns="50277" rIns="100554" bIns="50277" anchor="ctr"/>
          <a:lstStyle/>
          <a:p>
            <a:pPr algn="ctr" eaLnBrk="1" hangingPunct="1"/>
            <a:r>
              <a:rPr lang="de-DE" sz="4400">
                <a:solidFill>
                  <a:schemeClr val="bg1"/>
                </a:solidFill>
                <a:latin typeface="Arial" charset="0"/>
              </a:rPr>
              <a:t>Modellregion Elektromobilität Sachsen</a:t>
            </a:r>
          </a:p>
        </p:txBody>
      </p:sp>
      <p:sp>
        <p:nvSpPr>
          <p:cNvPr id="13318" name="Rectangle 13"/>
          <p:cNvSpPr>
            <a:spLocks noChangeArrowheads="1"/>
          </p:cNvSpPr>
          <p:nvPr/>
        </p:nvSpPr>
        <p:spPr bwMode="auto">
          <a:xfrm>
            <a:off x="0" y="0"/>
            <a:ext cx="10039350" cy="3276600"/>
          </a:xfrm>
          <a:prstGeom prst="rect">
            <a:avLst/>
          </a:prstGeom>
          <a:solidFill>
            <a:srgbClr val="83B1D1"/>
          </a:solidFill>
          <a:ln w="9525">
            <a:noFill/>
            <a:miter lim="800000"/>
            <a:headEnd/>
            <a:tailEnd/>
          </a:ln>
        </p:spPr>
        <p:txBody>
          <a:bodyPr wrap="none" lIns="91403" tIns="45702" rIns="91403" bIns="45702" anchor="ctr"/>
          <a:lstStyle/>
          <a:p>
            <a:pPr algn="ctr"/>
            <a:r>
              <a:rPr lang="de-DE">
                <a:solidFill>
                  <a:srgbClr val="83B1D1"/>
                </a:solidFill>
              </a:rPr>
              <a:t> 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627187" y="1405161"/>
            <a:ext cx="8208912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</a:rPr>
              <a:t>Energie- und Klimaprogramm</a:t>
            </a:r>
          </a:p>
          <a:p>
            <a:endParaRPr lang="de-DE" sz="900" dirty="0" smtClean="0">
              <a:solidFill>
                <a:schemeClr val="bg1"/>
              </a:solidFill>
            </a:endParaRPr>
          </a:p>
          <a:p>
            <a:r>
              <a:rPr lang="de-DE" sz="4000" dirty="0" smtClean="0">
                <a:solidFill>
                  <a:schemeClr val="bg1"/>
                </a:solidFill>
              </a:rPr>
              <a:t>Ziele</a:t>
            </a:r>
            <a:r>
              <a:rPr lang="de-DE" sz="4000" baseline="0" dirty="0" smtClean="0">
                <a:solidFill>
                  <a:schemeClr val="bg1"/>
                </a:solidFill>
              </a:rPr>
              <a:t> des Freistaat Sachsen</a:t>
            </a:r>
            <a:endParaRPr lang="de-DE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9"/>
          <p:cNvSpPr txBox="1">
            <a:spLocks noChangeArrowheads="1"/>
          </p:cNvSpPr>
          <p:nvPr/>
        </p:nvSpPr>
        <p:spPr bwMode="auto">
          <a:xfrm>
            <a:off x="411163" y="1260475"/>
            <a:ext cx="9072562" cy="2523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3" tIns="45706" rIns="91413" bIns="45706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de-DE" sz="2600" dirty="0">
                <a:solidFill>
                  <a:srgbClr val="005E59"/>
                </a:solidFill>
              </a:rPr>
              <a:t>	Agenda</a:t>
            </a:r>
          </a:p>
          <a:p>
            <a:pPr marL="914400" lvl="1" indent="-457200">
              <a:spcBef>
                <a:spcPct val="50000"/>
              </a:spcBef>
              <a:buFontTx/>
              <a:buChar char="•"/>
            </a:pPr>
            <a:r>
              <a:rPr lang="de-DE" sz="2200" dirty="0">
                <a:solidFill>
                  <a:srgbClr val="48A3C0"/>
                </a:solidFill>
              </a:rPr>
              <a:t>Was ist SAENA </a:t>
            </a:r>
          </a:p>
          <a:p>
            <a:pPr marL="914400" lvl="1" indent="-457200">
              <a:spcBef>
                <a:spcPct val="50000"/>
              </a:spcBef>
              <a:buFontTx/>
              <a:buChar char="•"/>
            </a:pPr>
            <a:r>
              <a:rPr lang="de-DE" sz="2200" dirty="0">
                <a:solidFill>
                  <a:srgbClr val="48A3C0"/>
                </a:solidFill>
              </a:rPr>
              <a:t>Historie der Energiekonzepte</a:t>
            </a:r>
          </a:p>
          <a:p>
            <a:pPr marL="914400" lvl="1" indent="-457200">
              <a:spcBef>
                <a:spcPct val="50000"/>
              </a:spcBef>
              <a:buFontTx/>
              <a:buChar char="•"/>
            </a:pPr>
            <a:r>
              <a:rPr lang="de-DE" sz="2200" dirty="0">
                <a:solidFill>
                  <a:srgbClr val="48A3C0"/>
                </a:solidFill>
              </a:rPr>
              <a:t>Energiekonzept der Bundesregierung</a:t>
            </a:r>
          </a:p>
          <a:p>
            <a:pPr marL="914400" lvl="1" indent="-457200">
              <a:spcBef>
                <a:spcPct val="50000"/>
              </a:spcBef>
              <a:buFontTx/>
              <a:buChar char="•"/>
            </a:pPr>
            <a:r>
              <a:rPr lang="de-DE" sz="2200" dirty="0" smtClean="0">
                <a:solidFill>
                  <a:srgbClr val="48A3C0"/>
                </a:solidFill>
              </a:rPr>
              <a:t>Energie- und Klimaprogramm Freistaat Sachsen</a:t>
            </a:r>
            <a:endParaRPr lang="de-DE" sz="2200" dirty="0">
              <a:solidFill>
                <a:srgbClr val="48A3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39725" y="1260475"/>
            <a:ext cx="9178925" cy="472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3" tIns="45702" rIns="91403" bIns="45702">
            <a:spAutoFit/>
          </a:bodyPr>
          <a:lstStyle/>
          <a:p>
            <a:pPr marL="263525" indent="-263525" defTabSz="263525">
              <a:lnSpc>
                <a:spcPct val="120000"/>
              </a:lnSpc>
            </a:pPr>
            <a:r>
              <a:rPr lang="de-DE" sz="2600">
                <a:solidFill>
                  <a:srgbClr val="005E59"/>
                </a:solidFill>
              </a:rPr>
              <a:t>Aufgaben der Sächsischen Energieagentur – </a:t>
            </a:r>
          </a:p>
          <a:p>
            <a:pPr marL="263525" indent="-263525" defTabSz="263525">
              <a:lnSpc>
                <a:spcPct val="120000"/>
              </a:lnSpc>
            </a:pPr>
            <a:r>
              <a:rPr lang="de-DE" sz="2600">
                <a:solidFill>
                  <a:srgbClr val="005E59"/>
                </a:solidFill>
              </a:rPr>
              <a:t>SAENA GmbH</a:t>
            </a:r>
          </a:p>
          <a:p>
            <a:pPr marL="263525" indent="-263525" defTabSz="263525">
              <a:lnSpc>
                <a:spcPct val="120000"/>
              </a:lnSpc>
            </a:pPr>
            <a:endParaRPr lang="de-DE" sz="1800">
              <a:solidFill>
                <a:srgbClr val="005E59"/>
              </a:solidFill>
            </a:endParaRPr>
          </a:p>
          <a:p>
            <a:pPr marL="263525" indent="-263525" defTabSz="263525">
              <a:buFontTx/>
              <a:buChar char="•"/>
            </a:pPr>
            <a:r>
              <a:rPr lang="de-DE" sz="2000">
                <a:solidFill>
                  <a:srgbClr val="48A3C0"/>
                </a:solidFill>
              </a:rPr>
              <a:t>Initiierung und Entwicklung von </a:t>
            </a:r>
            <a:r>
              <a:rPr lang="de-DE" sz="2000">
                <a:solidFill>
                  <a:srgbClr val="005E59"/>
                </a:solidFill>
              </a:rPr>
              <a:t>Lösungsstrategien</a:t>
            </a:r>
            <a:r>
              <a:rPr lang="de-DE" sz="2000">
                <a:solidFill>
                  <a:srgbClr val="48A3C0"/>
                </a:solidFill>
              </a:rPr>
              <a:t> sowie Begleitung von </a:t>
            </a:r>
            <a:r>
              <a:rPr lang="de-DE" sz="2000">
                <a:solidFill>
                  <a:srgbClr val="005E59"/>
                </a:solidFill>
              </a:rPr>
              <a:t>Modellprojekten und Verbundvorhaben</a:t>
            </a:r>
            <a:r>
              <a:rPr lang="de-DE" sz="2000">
                <a:solidFill>
                  <a:srgbClr val="48A3C0"/>
                </a:solidFill>
              </a:rPr>
              <a:t> in den Bereich der Energieeffizienz und der zukünftigen Energieversorgung</a:t>
            </a:r>
          </a:p>
          <a:p>
            <a:pPr marL="263525" indent="-263525" defTabSz="263525"/>
            <a:endParaRPr lang="de-DE" sz="2000">
              <a:solidFill>
                <a:srgbClr val="48A3C0"/>
              </a:solidFill>
            </a:endParaRPr>
          </a:p>
          <a:p>
            <a:pPr marL="263525" indent="-263525" defTabSz="263525">
              <a:buFontTx/>
              <a:buChar char="•"/>
            </a:pPr>
            <a:r>
              <a:rPr lang="de-DE" sz="2000">
                <a:solidFill>
                  <a:srgbClr val="005E59"/>
                </a:solidFill>
              </a:rPr>
              <a:t>Initialberatung</a:t>
            </a:r>
            <a:r>
              <a:rPr lang="de-DE" sz="2000">
                <a:solidFill>
                  <a:srgbClr val="48A3C0"/>
                </a:solidFill>
              </a:rPr>
              <a:t> zur Steigerung der Energieeffizienz und zum Einsatz erneuerbarer Energien unter Einbeziehung von Fördermöglichkeiten (Freistaat Sachsen, Bund und EU)</a:t>
            </a:r>
          </a:p>
          <a:p>
            <a:pPr marL="263525" indent="-263525" defTabSz="263525"/>
            <a:endParaRPr lang="de-DE" sz="2000">
              <a:solidFill>
                <a:srgbClr val="48A3C0"/>
              </a:solidFill>
            </a:endParaRPr>
          </a:p>
          <a:p>
            <a:pPr marL="263525" indent="-263525" defTabSz="263525">
              <a:buFontTx/>
              <a:buChar char="•"/>
            </a:pPr>
            <a:r>
              <a:rPr lang="de-DE" sz="2000">
                <a:solidFill>
                  <a:srgbClr val="48A3C0"/>
                </a:solidFill>
              </a:rPr>
              <a:t>Aufbau gezielter </a:t>
            </a:r>
            <a:r>
              <a:rPr lang="de-DE" sz="2000">
                <a:solidFill>
                  <a:srgbClr val="005E59"/>
                </a:solidFill>
              </a:rPr>
              <a:t>Weiterbildungsprogramme</a:t>
            </a:r>
            <a:r>
              <a:rPr lang="de-DE" sz="2000">
                <a:solidFill>
                  <a:srgbClr val="48A3C0"/>
                </a:solidFill>
              </a:rPr>
              <a:t> und zielgruppenspezifischer </a:t>
            </a:r>
            <a:r>
              <a:rPr lang="de-DE" sz="2000">
                <a:solidFill>
                  <a:srgbClr val="005E59"/>
                </a:solidFill>
              </a:rPr>
              <a:t>Öffentlichkeitsarbeit</a:t>
            </a:r>
            <a:r>
              <a:rPr lang="de-DE" sz="2000">
                <a:solidFill>
                  <a:srgbClr val="48A3C0"/>
                </a:solidFill>
              </a:rPr>
              <a:t> sowie Netzwerkbildung zum Erfahrungs- und Informationsaustausch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39725" y="1477963"/>
            <a:ext cx="9178925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3" tIns="45702" rIns="91403" bIns="45702">
            <a:spAutoFit/>
          </a:bodyPr>
          <a:lstStyle/>
          <a:p>
            <a:pPr marL="263525" indent="-263525" defTabSz="263525"/>
            <a:r>
              <a:rPr lang="de-DE" sz="2600">
                <a:solidFill>
                  <a:srgbClr val="005E59"/>
                </a:solidFill>
              </a:rPr>
              <a:t>Zielgruppen und Adressaten</a:t>
            </a:r>
            <a:endParaRPr lang="de-DE" sz="2600">
              <a:solidFill>
                <a:srgbClr val="48A3C0"/>
              </a:solidFill>
            </a:endParaRPr>
          </a:p>
          <a:p>
            <a:pPr marL="263525" indent="-263525" defTabSz="263525"/>
            <a:endParaRPr lang="de-DE" sz="1000">
              <a:solidFill>
                <a:srgbClr val="48A3C0"/>
              </a:solidFill>
            </a:endParaRPr>
          </a:p>
          <a:p>
            <a:pPr marL="263525" indent="-263525" defTabSz="263525">
              <a:lnSpc>
                <a:spcPct val="115000"/>
              </a:lnSpc>
              <a:buFontTx/>
              <a:buChar char="•"/>
            </a:pPr>
            <a:r>
              <a:rPr lang="de-DE" sz="2000">
                <a:solidFill>
                  <a:srgbClr val="48A3C0"/>
                </a:solidFill>
              </a:rPr>
              <a:t>kleine und mittlere sächsische </a:t>
            </a:r>
            <a:r>
              <a:rPr lang="de-DE" sz="2000">
                <a:solidFill>
                  <a:srgbClr val="005E54"/>
                </a:solidFill>
              </a:rPr>
              <a:t>Unternehmen</a:t>
            </a:r>
            <a:endParaRPr lang="de-DE" sz="1000">
              <a:solidFill>
                <a:srgbClr val="005E54"/>
              </a:solidFill>
            </a:endParaRPr>
          </a:p>
          <a:p>
            <a:pPr marL="263525" indent="-263525" defTabSz="263525">
              <a:lnSpc>
                <a:spcPct val="115000"/>
              </a:lnSpc>
              <a:buFontTx/>
              <a:buChar char="•"/>
            </a:pPr>
            <a:r>
              <a:rPr lang="de-DE" sz="2000">
                <a:solidFill>
                  <a:srgbClr val="005E54"/>
                </a:solidFill>
              </a:rPr>
              <a:t>private Haushalte</a:t>
            </a:r>
            <a:r>
              <a:rPr lang="de-DE" sz="2000">
                <a:solidFill>
                  <a:srgbClr val="48A3C0"/>
                </a:solidFill>
              </a:rPr>
              <a:t> - sächsische Bürgerinnen und Bürger</a:t>
            </a:r>
            <a:endParaRPr lang="de-DE" sz="1000">
              <a:solidFill>
                <a:srgbClr val="48A3C0"/>
              </a:solidFill>
            </a:endParaRPr>
          </a:p>
          <a:p>
            <a:pPr marL="263525" indent="-263525" defTabSz="263525">
              <a:lnSpc>
                <a:spcPct val="115000"/>
              </a:lnSpc>
              <a:buFontTx/>
              <a:buChar char="•"/>
            </a:pPr>
            <a:r>
              <a:rPr lang="de-DE" sz="2000">
                <a:solidFill>
                  <a:srgbClr val="48A3C0"/>
                </a:solidFill>
              </a:rPr>
              <a:t>öffentliche Verwaltung – </a:t>
            </a:r>
            <a:r>
              <a:rPr lang="de-DE" sz="2000">
                <a:solidFill>
                  <a:srgbClr val="005E54"/>
                </a:solidFill>
              </a:rPr>
              <a:t>Kommunen</a:t>
            </a:r>
            <a:endParaRPr lang="de-DE" sz="1000">
              <a:solidFill>
                <a:srgbClr val="005E54"/>
              </a:solidFill>
            </a:endParaRPr>
          </a:p>
          <a:p>
            <a:pPr marL="263525" indent="-263525" defTabSz="263525">
              <a:lnSpc>
                <a:spcPct val="115000"/>
              </a:lnSpc>
              <a:buFontTx/>
              <a:buChar char="•"/>
            </a:pPr>
            <a:r>
              <a:rPr lang="de-DE" sz="2000">
                <a:solidFill>
                  <a:srgbClr val="005E54"/>
                </a:solidFill>
              </a:rPr>
              <a:t>Schulen - </a:t>
            </a:r>
            <a:r>
              <a:rPr lang="de-DE" sz="2000">
                <a:solidFill>
                  <a:srgbClr val="48A3C0"/>
                </a:solidFill>
              </a:rPr>
              <a:t>Schülerinnen und Schüler</a:t>
            </a:r>
          </a:p>
          <a:p>
            <a:pPr marL="263525" indent="-263525" defTabSz="263525"/>
            <a:endParaRPr lang="de-DE" sz="2000">
              <a:solidFill>
                <a:srgbClr val="48A3C0"/>
              </a:solidFill>
              <a:sym typeface="Wingdings" pitchFamily="2" charset="2"/>
            </a:endParaRPr>
          </a:p>
          <a:p>
            <a:pPr marL="263525" indent="-263525" defTabSz="263525"/>
            <a:endParaRPr lang="de-DE" sz="2000">
              <a:solidFill>
                <a:srgbClr val="48A3C0"/>
              </a:solidFill>
              <a:sym typeface="Wingdings" pitchFamily="2" charset="2"/>
            </a:endParaRPr>
          </a:p>
          <a:p>
            <a:pPr marL="263525" indent="-263525" defTabSz="263525"/>
            <a:r>
              <a:rPr lang="de-DE" sz="2600">
                <a:solidFill>
                  <a:srgbClr val="005E59"/>
                </a:solidFill>
              </a:rPr>
              <a:t>Arbeitsweise der SAENA</a:t>
            </a:r>
          </a:p>
          <a:p>
            <a:pPr marL="263525" indent="-263525" defTabSz="263525"/>
            <a:endParaRPr lang="de-DE" sz="1000">
              <a:solidFill>
                <a:srgbClr val="48A3C0"/>
              </a:solidFill>
            </a:endParaRPr>
          </a:p>
          <a:p>
            <a:pPr marL="263525" indent="-263525" defTabSz="263525">
              <a:lnSpc>
                <a:spcPct val="115000"/>
              </a:lnSpc>
              <a:buFontTx/>
              <a:buChar char="•"/>
            </a:pPr>
            <a:r>
              <a:rPr lang="de-DE" sz="2000">
                <a:solidFill>
                  <a:srgbClr val="48A3C0"/>
                </a:solidFill>
              </a:rPr>
              <a:t> unabhängig, </a:t>
            </a:r>
            <a:r>
              <a:rPr lang="de-DE" sz="2000">
                <a:solidFill>
                  <a:srgbClr val="005E54"/>
                </a:solidFill>
              </a:rPr>
              <a:t>frei von Wirtschaftsinteressen</a:t>
            </a:r>
            <a:endParaRPr lang="de-DE" sz="2000">
              <a:solidFill>
                <a:srgbClr val="48A3C0"/>
              </a:solidFill>
            </a:endParaRPr>
          </a:p>
          <a:p>
            <a:pPr marL="263525" indent="-263525" defTabSz="263525">
              <a:lnSpc>
                <a:spcPct val="115000"/>
              </a:lnSpc>
              <a:buFontTx/>
              <a:buChar char="•"/>
            </a:pPr>
            <a:r>
              <a:rPr lang="de-DE" sz="2000">
                <a:solidFill>
                  <a:srgbClr val="48A3C0"/>
                </a:solidFill>
              </a:rPr>
              <a:t> nicht gewerblich tätig, </a:t>
            </a:r>
            <a:r>
              <a:rPr lang="de-DE" sz="2000">
                <a:solidFill>
                  <a:srgbClr val="005E54"/>
                </a:solidFill>
              </a:rPr>
              <a:t>ausschließlich ideell tätig</a:t>
            </a:r>
            <a:endParaRPr lang="de-DE" sz="2000">
              <a:solidFill>
                <a:srgbClr val="48A3C0"/>
              </a:solidFill>
              <a:sym typeface="Wingdings" pitchFamily="2" charset="2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899400" y="1117600"/>
            <a:ext cx="1730375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feld 7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266700" y="901700"/>
            <a:ext cx="9036050" cy="6492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de-DE" sz="2600" smtClean="0">
                <a:solidFill>
                  <a:srgbClr val="005E59"/>
                </a:solidFill>
                <a:ea typeface="ＭＳ Ｐゴシック" pitchFamily="1" charset="-128"/>
              </a:rPr>
              <a:t>Historie der Energiekonzepte</a:t>
            </a:r>
          </a:p>
        </p:txBody>
      </p:sp>
      <p:sp>
        <p:nvSpPr>
          <p:cNvPr id="18435" name="Text Box 4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277813" y="1595438"/>
            <a:ext cx="9699625" cy="4918075"/>
          </a:xfrm>
          <a:noFill/>
          <a:ln algn="ctr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de-DE" sz="2100" dirty="0" smtClean="0">
                <a:solidFill>
                  <a:srgbClr val="005E59"/>
                </a:solidFill>
                <a:ea typeface="ＭＳ Ｐゴシック" pitchFamily="1" charset="-128"/>
              </a:rPr>
              <a:t>Bund bisher: </a:t>
            </a: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div. Studien, Szenarien, Nationaler Aktionsplan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	erneuerbare Energien</a:t>
            </a:r>
          </a:p>
          <a:p>
            <a:pPr>
              <a:spcBef>
                <a:spcPct val="50000"/>
              </a:spcBef>
            </a:pP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September 2010: Energiekonzept 2050</a:t>
            </a:r>
          </a:p>
          <a:p>
            <a:pPr>
              <a:spcBef>
                <a:spcPct val="50000"/>
              </a:spcBef>
            </a:pP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März 2011: Fukushima </a:t>
            </a:r>
          </a:p>
          <a:p>
            <a:pPr>
              <a:spcBef>
                <a:spcPct val="50000"/>
              </a:spcBef>
            </a:pP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Juni 2011: Beschlüsse zur Energiewende</a:t>
            </a:r>
          </a:p>
          <a:p>
            <a:pPr>
              <a:spcBef>
                <a:spcPct val="50000"/>
              </a:spcBef>
            </a:pPr>
            <a:endParaRPr lang="de-DE" sz="2100" dirty="0" smtClean="0">
              <a:solidFill>
                <a:srgbClr val="48A3C0"/>
              </a:solidFill>
              <a:ea typeface="ＭＳ Ｐゴシック" pitchFamily="1" charset="-128"/>
            </a:endParaRPr>
          </a:p>
          <a:p>
            <a:pPr>
              <a:spcBef>
                <a:spcPct val="50000"/>
              </a:spcBef>
            </a:pPr>
            <a:r>
              <a:rPr lang="de-DE" sz="2100" dirty="0" smtClean="0">
                <a:solidFill>
                  <a:srgbClr val="005E59"/>
                </a:solidFill>
                <a:ea typeface="ＭＳ Ｐゴシック" pitchFamily="1" charset="-128"/>
              </a:rPr>
              <a:t>Sachsen bisher: </a:t>
            </a: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div. Studien, Energieprogramm Sachsen 2004,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	Aktionsplan Klima und Energie 2008</a:t>
            </a:r>
          </a:p>
          <a:p>
            <a:pPr>
              <a:spcBef>
                <a:spcPct val="50000"/>
              </a:spcBef>
            </a:pP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Oktober 2011 Anhörung Energieprogramm</a:t>
            </a:r>
          </a:p>
          <a:p>
            <a:pPr>
              <a:spcBef>
                <a:spcPct val="50000"/>
              </a:spcBef>
            </a:pPr>
            <a:r>
              <a:rPr lang="de-DE" sz="2100" dirty="0" smtClean="0">
                <a:solidFill>
                  <a:srgbClr val="48A3C0"/>
                </a:solidFill>
                <a:ea typeface="ＭＳ Ｐゴシック" pitchFamily="1" charset="-128"/>
              </a:rPr>
              <a:t>März 2013 Beschluss Energieprogramm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38150" y="1837209"/>
          <a:ext cx="4735513" cy="5100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Image" r:id="rId3" imgW="582461538" imgH="634153846" progId="">
                  <p:embed/>
                </p:oleObj>
              </mc:Choice>
              <mc:Fallback>
                <p:oleObj name="Image" r:id="rId3" imgW="582461538" imgH="634153846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150" y="1837209"/>
                        <a:ext cx="4735513" cy="51001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Rechteck 2"/>
          <p:cNvSpPr>
            <a:spLocks noChangeArrowheads="1"/>
          </p:cNvSpPr>
          <p:nvPr/>
        </p:nvSpPr>
        <p:spPr bwMode="auto">
          <a:xfrm>
            <a:off x="627187" y="901700"/>
            <a:ext cx="8784976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1" tIns="45715" rIns="91431" bIns="45715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600" dirty="0">
                <a:solidFill>
                  <a:srgbClr val="005E59"/>
                </a:solidFill>
              </a:rPr>
              <a:t>Vier Energieszenarien als Grundlage des Energiekonzeptes der Bundesregierung</a:t>
            </a:r>
          </a:p>
        </p:txBody>
      </p:sp>
      <p:sp>
        <p:nvSpPr>
          <p:cNvPr id="1028" name="Textfeld 4"/>
          <p:cNvSpPr txBox="1">
            <a:spLocks noChangeArrowheads="1"/>
          </p:cNvSpPr>
          <p:nvPr/>
        </p:nvSpPr>
        <p:spPr bwMode="auto">
          <a:xfrm>
            <a:off x="4948238" y="2052638"/>
            <a:ext cx="4824412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5" rIns="91431" bIns="45715">
            <a:spAutoFit/>
          </a:bodyPr>
          <a:lstStyle/>
          <a:p>
            <a:r>
              <a:rPr lang="de-DE" sz="1700">
                <a:solidFill>
                  <a:srgbClr val="48A3C0"/>
                </a:solidFill>
              </a:rPr>
              <a:t>Szenario II mit einer Laufzeitverlängerung </a:t>
            </a:r>
          </a:p>
          <a:p>
            <a:r>
              <a:rPr lang="de-DE" sz="1700">
                <a:solidFill>
                  <a:srgbClr val="48A3C0"/>
                </a:solidFill>
              </a:rPr>
              <a:t>von durchschnittlich 12 Jahren für die AKW liefert im Wesentlichen die Grundlage für das Energiekonzept der Bundesregierung.</a:t>
            </a:r>
          </a:p>
          <a:p>
            <a:endParaRPr lang="de-DE" sz="1700">
              <a:solidFill>
                <a:srgbClr val="48A3C0"/>
              </a:solidFill>
            </a:endParaRPr>
          </a:p>
          <a:p>
            <a:endParaRPr lang="de-DE" sz="1700">
              <a:solidFill>
                <a:srgbClr val="48A3C0"/>
              </a:solidFill>
            </a:endParaRPr>
          </a:p>
          <a:p>
            <a:r>
              <a:rPr lang="de-DE" sz="1700">
                <a:solidFill>
                  <a:srgbClr val="48A3C0"/>
                </a:solidFill>
              </a:rPr>
              <a:t>Nach dem Atomausstieg im Juni 2011 ist das Szenario 1 wahrscheinlicher.</a:t>
            </a:r>
          </a:p>
          <a:p>
            <a:endParaRPr lang="de-DE" sz="1700">
              <a:solidFill>
                <a:srgbClr val="48A3C0"/>
              </a:solidFill>
            </a:endParaRPr>
          </a:p>
          <a:p>
            <a:endParaRPr lang="de-DE"/>
          </a:p>
        </p:txBody>
      </p:sp>
      <p:sp>
        <p:nvSpPr>
          <p:cNvPr id="1029" name="Rechteck 6"/>
          <p:cNvSpPr>
            <a:spLocks noChangeArrowheads="1"/>
          </p:cNvSpPr>
          <p:nvPr/>
        </p:nvSpPr>
        <p:spPr bwMode="auto">
          <a:xfrm>
            <a:off x="1077913" y="6573838"/>
            <a:ext cx="3795712" cy="215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1431" tIns="45715" rIns="91431" bIns="45715">
            <a:spAutoFit/>
          </a:bodyPr>
          <a:lstStyle/>
          <a:p>
            <a:pPr defTabSz="449263">
              <a:spcBef>
                <a:spcPts val="763"/>
              </a:spcBef>
              <a:buClr>
                <a:srgbClr val="000000"/>
              </a:buClr>
              <a:buSzPct val="100000"/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6013" algn="l"/>
                <a:tab pos="4572000" algn="l"/>
                <a:tab pos="5486400" algn="l"/>
                <a:tab pos="6400800" algn="l"/>
                <a:tab pos="7315200" algn="l"/>
                <a:tab pos="8228013" algn="l"/>
                <a:tab pos="9144000" algn="l"/>
                <a:tab pos="10056813" algn="l"/>
              </a:tabLst>
            </a:pPr>
            <a:r>
              <a:rPr lang="de-DE" sz="800">
                <a:solidFill>
                  <a:srgbClr val="005E59"/>
                </a:solidFill>
              </a:rPr>
              <a:t>Quelle: Energieszenarien für ein Energiekonzept der Bundesregierung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66700" y="1549400"/>
          <a:ext cx="7246938" cy="485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Image" r:id="rId3" imgW="790153846" imgH="529846154" progId="">
                  <p:embed/>
                </p:oleObj>
              </mc:Choice>
              <mc:Fallback>
                <p:oleObj name="Image" r:id="rId3" imgW="790153846" imgH="529846154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" y="1549400"/>
                        <a:ext cx="7246938" cy="4859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Rechteck 2"/>
          <p:cNvSpPr>
            <a:spLocks noChangeArrowheads="1"/>
          </p:cNvSpPr>
          <p:nvPr/>
        </p:nvSpPr>
        <p:spPr bwMode="auto">
          <a:xfrm>
            <a:off x="0" y="973138"/>
            <a:ext cx="10039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5" rIns="91431" bIns="45715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de-DE" sz="2600">
                <a:solidFill>
                  <a:srgbClr val="005E59"/>
                </a:solidFill>
              </a:rPr>
              <a:t>Energiekonzept - Entwicklung der Treibhausgasemissionen</a:t>
            </a:r>
          </a:p>
        </p:txBody>
      </p:sp>
      <p:sp>
        <p:nvSpPr>
          <p:cNvPr id="2052" name="Rechteck 3"/>
          <p:cNvSpPr>
            <a:spLocks noChangeArrowheads="1"/>
          </p:cNvSpPr>
          <p:nvPr/>
        </p:nvSpPr>
        <p:spPr bwMode="auto">
          <a:xfrm>
            <a:off x="519113" y="6353175"/>
            <a:ext cx="50196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5" rIns="91431" bIns="45715">
            <a:spAutoFit/>
          </a:bodyPr>
          <a:lstStyle/>
          <a:p>
            <a:pPr defTabSz="449263">
              <a:spcBef>
                <a:spcPts val="763"/>
              </a:spcBef>
              <a:buClr>
                <a:srgbClr val="000000"/>
              </a:buClr>
              <a:buSzPct val="100000"/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6013" algn="l"/>
                <a:tab pos="4572000" algn="l"/>
                <a:tab pos="5486400" algn="l"/>
                <a:tab pos="6400800" algn="l"/>
                <a:tab pos="7315200" algn="l"/>
                <a:tab pos="8228013" algn="l"/>
                <a:tab pos="9144000" algn="l"/>
                <a:tab pos="10056813" algn="l"/>
              </a:tabLst>
            </a:pPr>
            <a:r>
              <a:rPr lang="de-DE" sz="1000">
                <a:solidFill>
                  <a:srgbClr val="000000"/>
                </a:solidFill>
              </a:rPr>
              <a:t>Quelle: Energiekonzept der Bundesregierung, Grafik: Bundesregierung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29098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  <p:pic>
        <p:nvPicPr>
          <p:cNvPr id="361475" name="Picture 3" descr="Trilith_Stoneheng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987227" y="1333153"/>
            <a:ext cx="7806640" cy="5088937"/>
          </a:xfrm>
          <a:noFill/>
          <a:ln/>
        </p:spPr>
      </p:pic>
      <p:sp>
        <p:nvSpPr>
          <p:cNvPr id="361476" name="Text Box 4"/>
          <p:cNvSpPr txBox="1">
            <a:spLocks noChangeArrowheads="1"/>
          </p:cNvSpPr>
          <p:nvPr/>
        </p:nvSpPr>
        <p:spPr bwMode="auto">
          <a:xfrm>
            <a:off x="3651523" y="1765201"/>
            <a:ext cx="1878892" cy="437665"/>
          </a:xfrm>
          <a:prstGeom prst="rect">
            <a:avLst/>
          </a:prstGeom>
          <a:solidFill>
            <a:srgbClr val="FFFFFF">
              <a:alpha val="60001"/>
            </a:srgb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lIns="100584" tIns="50292" rIns="100584" bIns="50292"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de-DE" sz="2200" dirty="0"/>
              <a:t>Präambel</a:t>
            </a:r>
          </a:p>
        </p:txBody>
      </p:sp>
      <p:sp>
        <p:nvSpPr>
          <p:cNvPr id="361477" name="Text Box 5"/>
          <p:cNvSpPr txBox="1">
            <a:spLocks noChangeArrowheads="1"/>
          </p:cNvSpPr>
          <p:nvPr/>
        </p:nvSpPr>
        <p:spPr bwMode="auto">
          <a:xfrm>
            <a:off x="2427387" y="2557289"/>
            <a:ext cx="1265376" cy="437665"/>
          </a:xfrm>
          <a:prstGeom prst="rect">
            <a:avLst/>
          </a:prstGeom>
          <a:solidFill>
            <a:srgbClr val="FFFFFF">
              <a:alpha val="60001"/>
            </a:srgb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lIns="100584" tIns="50292" rIns="100584" bIns="50292">
            <a:spAutoFit/>
          </a:bodyPr>
          <a:lstStyle/>
          <a:p>
            <a:pPr algn="l" eaLnBrk="1" hangingPunct="1">
              <a:buFont typeface="Wingdings" pitchFamily="2" charset="2"/>
              <a:buNone/>
            </a:pPr>
            <a:r>
              <a:rPr lang="de-DE" sz="2200" dirty="0"/>
              <a:t>Energie</a:t>
            </a:r>
          </a:p>
        </p:txBody>
      </p:sp>
      <p:sp>
        <p:nvSpPr>
          <p:cNvPr id="361478" name="Text Box 6"/>
          <p:cNvSpPr txBox="1">
            <a:spLocks noChangeArrowheads="1"/>
          </p:cNvSpPr>
          <p:nvPr/>
        </p:nvSpPr>
        <p:spPr bwMode="auto">
          <a:xfrm>
            <a:off x="5379715" y="2485281"/>
            <a:ext cx="1008112" cy="437665"/>
          </a:xfrm>
          <a:prstGeom prst="rect">
            <a:avLst/>
          </a:prstGeom>
          <a:solidFill>
            <a:srgbClr val="FFFFFF">
              <a:alpha val="60001"/>
            </a:srgb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square" lIns="100584" tIns="50292" rIns="100584" bIns="50292"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de-DE" sz="2200" dirty="0"/>
              <a:t>Klima</a:t>
            </a:r>
          </a:p>
        </p:txBody>
      </p:sp>
      <p:sp>
        <p:nvSpPr>
          <p:cNvPr id="361479" name="Text Box 7"/>
          <p:cNvSpPr txBox="1">
            <a:spLocks noChangeArrowheads="1"/>
          </p:cNvSpPr>
          <p:nvPr/>
        </p:nvSpPr>
        <p:spPr bwMode="auto">
          <a:xfrm>
            <a:off x="2787427" y="3133353"/>
            <a:ext cx="3559089" cy="1486561"/>
          </a:xfrm>
          <a:prstGeom prst="rect">
            <a:avLst/>
          </a:prstGeom>
          <a:solidFill>
            <a:srgbClr val="FFFFFF">
              <a:alpha val="60001"/>
            </a:srgb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lIns="100584" tIns="50292" rIns="100584" bIns="50292">
            <a:spAutoFit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de-DE" sz="2200" dirty="0"/>
              <a:t>Ausgangslage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de-DE" sz="2200" dirty="0"/>
              <a:t>Rahmenbedingungen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de-DE" sz="2200" dirty="0"/>
              <a:t>Grundsätze und Strategien</a:t>
            </a:r>
            <a:r>
              <a:rPr lang="de-DE" dirty="0"/>
              <a:t> </a:t>
            </a:r>
          </a:p>
        </p:txBody>
      </p:sp>
      <p:sp>
        <p:nvSpPr>
          <p:cNvPr id="361480" name="Text Box 8"/>
          <p:cNvSpPr txBox="1">
            <a:spLocks noChangeArrowheads="1"/>
          </p:cNvSpPr>
          <p:nvPr/>
        </p:nvSpPr>
        <p:spPr bwMode="auto">
          <a:xfrm>
            <a:off x="1635299" y="4933553"/>
            <a:ext cx="6120680" cy="440120"/>
          </a:xfrm>
          <a:prstGeom prst="rect">
            <a:avLst/>
          </a:prstGeom>
          <a:solidFill>
            <a:srgbClr val="FFFFFF">
              <a:alpha val="60001"/>
            </a:srgb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square" lIns="100584" tIns="50292" rIns="100584" bIns="50292"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de-DE" sz="2200" dirty="0"/>
              <a:t>Politische Botschaft und quantitative Ziele</a:t>
            </a:r>
          </a:p>
        </p:txBody>
      </p:sp>
      <p:sp>
        <p:nvSpPr>
          <p:cNvPr id="361481" name="Text Box 9"/>
          <p:cNvSpPr txBox="1">
            <a:spLocks noChangeArrowheads="1"/>
          </p:cNvSpPr>
          <p:nvPr/>
        </p:nvSpPr>
        <p:spPr bwMode="auto">
          <a:xfrm>
            <a:off x="3363491" y="5653633"/>
            <a:ext cx="2520280" cy="437665"/>
          </a:xfrm>
          <a:prstGeom prst="rect">
            <a:avLst/>
          </a:prstGeom>
          <a:solidFill>
            <a:srgbClr val="FFFFFF">
              <a:alpha val="60001"/>
            </a:srgbClr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square" lIns="100584" tIns="50292" rIns="100584" bIns="50292"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de-DE" sz="2200" dirty="0"/>
              <a:t>Maßnahmenplan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627187" y="2413273"/>
            <a:ext cx="88569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>
                <a:solidFill>
                  <a:srgbClr val="48A3C0"/>
                </a:solidFill>
              </a:rPr>
              <a:t>Die Gültigkeit und Aktualität der Strategien, der Ziele und der Maßnahmen des Energie- und Klimaprogramms werden in einem fortlaufenden Prozess unter den Gesichtspunkten der Kosten und der wirtschaftlichen Effizienz, der Versorgungssicherheit, des technischen Fortschritts und der Umweltverträglichkeit überprüft und bei Erforderlichkeit angepasst. 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br>
              <a:rPr lang="de-DE" sz="2600" dirty="0" smtClean="0">
                <a:solidFill>
                  <a:srgbClr val="005E59"/>
                </a:solidFill>
              </a:rPr>
            </a:br>
            <a:r>
              <a:rPr lang="de-DE" sz="1400" dirty="0" smtClean="0">
                <a:solidFill>
                  <a:srgbClr val="005E59"/>
                </a:solidFill>
              </a:rPr>
              <a:t>     (Zeithorizont bis 2022)</a:t>
            </a:r>
            <a:endParaRPr lang="de-DE" sz="1400" dirty="0">
              <a:solidFill>
                <a:srgbClr val="005E59"/>
              </a:solidFill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627187" y="4213473"/>
            <a:ext cx="88569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48A3C0"/>
                </a:solidFill>
              </a:rPr>
              <a:t>Die Ergebnisse dieser Überprüfung werden veröffentlicht. Der erste Bericht wird für den Zeitraum 2012 bis 2015 vorgelegt werden.</a:t>
            </a:r>
            <a:endParaRPr lang="de-DE" sz="1800" dirty="0">
              <a:solidFill>
                <a:srgbClr val="48A3C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3939555" y="5725641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005E59"/>
                </a:solidFill>
              </a:rPr>
              <a:t>Teil I Energie</a:t>
            </a:r>
            <a:endParaRPr lang="de-DE" dirty="0">
              <a:solidFill>
                <a:srgbClr val="005E59"/>
              </a:solidFill>
            </a:endParaRPr>
          </a:p>
        </p:txBody>
      </p:sp>
      <p:sp>
        <p:nvSpPr>
          <p:cNvPr id="9" name="Pfeil nach unten 8"/>
          <p:cNvSpPr/>
          <p:nvPr/>
        </p:nvSpPr>
        <p:spPr bwMode="auto">
          <a:xfrm>
            <a:off x="4587627" y="5149577"/>
            <a:ext cx="792088" cy="432048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ＭＳ Ｐゴシック" pitchFamily="16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55179" y="1909217"/>
            <a:ext cx="6264696" cy="407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2" cstate="screen"/>
          <a:srcRect l="13979" t="15440" r="14472" b="15441"/>
          <a:stretch>
            <a:fillRect/>
          </a:stretch>
        </p:blipFill>
        <p:spPr bwMode="auto">
          <a:xfrm>
            <a:off x="627187" y="1693193"/>
            <a:ext cx="727505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627187" y="2053233"/>
            <a:ext cx="88569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Ziele sächsischer Energiepolitik: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Clr>
                <a:srgbClr val="8AB8DA"/>
              </a:buClr>
              <a:buSzPct val="115000"/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Verlässlichkeit und Konsistenz 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Clr>
                <a:srgbClr val="8AB8DA"/>
              </a:buClr>
              <a:buSzPct val="115000"/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Wettbewerb und Markt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Clr>
                <a:srgbClr val="8AB8DA"/>
              </a:buClr>
              <a:buSzPct val="115000"/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Allseitige Entwicklung 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Clr>
                <a:srgbClr val="8AB8DA"/>
              </a:buClr>
              <a:buSzPct val="115000"/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Wirtschaftliche Energieversorgung 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Clr>
                <a:srgbClr val="8AB8DA"/>
              </a:buClr>
              <a:buSzPct val="115000"/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Umweltverträgliche Energieversorgung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Clr>
                <a:srgbClr val="8AB8DA"/>
              </a:buClr>
              <a:buSzPct val="115000"/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Sichere Energieversorgung</a:t>
            </a:r>
            <a:endParaRPr lang="de-DE" sz="1800" dirty="0">
              <a:solidFill>
                <a:srgbClr val="48A3C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627187" y="2053233"/>
            <a:ext cx="88569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Energieeffizienz: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Erzeugung, Verteilung, Aufwendung für Nutzenergie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Ausbau KWK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Effiziente Übertragungsnetze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Beratung und Aufklärung zum Thema Energieeffizienz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Steigerung der Energieproduktivität</a:t>
            </a:r>
          </a:p>
          <a:p>
            <a:endParaRPr lang="de-DE" sz="1800" dirty="0">
              <a:solidFill>
                <a:srgbClr val="48A3C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627187" y="1621185"/>
            <a:ext cx="88569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Energieeffizienz: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endParaRPr lang="de-DE" sz="1800" dirty="0">
              <a:solidFill>
                <a:srgbClr val="48A3C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23131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7187" y="2125241"/>
            <a:ext cx="705678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7187" y="2053233"/>
            <a:ext cx="8208912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973113"/>
            <a:ext cx="9268147" cy="576064"/>
          </a:xfrm>
          <a:prstGeom prst="rect">
            <a:avLst/>
          </a:prstGeom>
        </p:spPr>
        <p:txBody>
          <a:bodyPr lIns="100584" tIns="50292" rIns="100584" bIns="50292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600" b="0" i="0" u="none" strike="noStrike" kern="0" cap="none" spc="0" normalizeH="0" baseline="0" noProof="0" dirty="0" smtClean="0">
                <a:ln>
                  <a:noFill/>
                </a:ln>
                <a:solidFill>
                  <a:srgbClr val="005E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Energie- und Klimaprogramm Freistaat Sachsen</a:t>
            </a:r>
            <a:endParaRPr kumimoji="0" lang="de-DE" sz="2600" b="0" i="0" u="none" strike="noStrike" kern="0" cap="none" spc="0" normalizeH="0" baseline="0" noProof="0" dirty="0">
              <a:ln>
                <a:noFill/>
              </a:ln>
              <a:solidFill>
                <a:srgbClr val="005E5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627187" y="1621185"/>
            <a:ext cx="88569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Energieeffizienz: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endParaRPr lang="de-DE" sz="1800" dirty="0">
              <a:solidFill>
                <a:srgbClr val="48A3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627187" y="2053233"/>
            <a:ext cx="885698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Zukunftsfähiges Energiesystem: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Braunkohle (CO2-Emissionen durch neue Technologien senken)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Erneuerbare Energien</a:t>
            </a:r>
            <a:endParaRPr lang="de-DE" sz="1800" dirty="0">
              <a:solidFill>
                <a:srgbClr val="48A3C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de-DE" sz="1800" dirty="0" smtClean="0">
                <a:solidFill>
                  <a:srgbClr val="48A3C0"/>
                </a:solidFill>
              </a:rPr>
              <a:t> Öl und Gas</a:t>
            </a:r>
          </a:p>
          <a:p>
            <a:endParaRPr lang="de-DE" sz="1800" dirty="0">
              <a:solidFill>
                <a:srgbClr val="48A3C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555179" y="1549177"/>
            <a:ext cx="88569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Erneuerbare Energien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endParaRPr lang="de-DE" sz="1800" dirty="0">
              <a:solidFill>
                <a:srgbClr val="48A3C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endParaRPr lang="de-DE" sz="2600" dirty="0">
              <a:solidFill>
                <a:srgbClr val="005E59"/>
              </a:solidFill>
            </a:endParaRPr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 cstate="screen"/>
          <a:srcRect l="13304" t="14360" r="20547" b="7881"/>
          <a:stretch>
            <a:fillRect/>
          </a:stretch>
        </p:blipFill>
        <p:spPr bwMode="auto">
          <a:xfrm>
            <a:off x="627187" y="2053233"/>
            <a:ext cx="6336704" cy="465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99195" y="1621188"/>
            <a:ext cx="8648700" cy="4819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99197" y="1079501"/>
            <a:ext cx="9213155" cy="369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1413" tIns="45706" rIns="91413" bIns="45706">
            <a:spAutoFit/>
          </a:bodyPr>
          <a:lstStyle/>
          <a:p>
            <a:pPr lvl="0"/>
            <a:r>
              <a:rPr lang="de-DE" sz="1800" dirty="0">
                <a:solidFill>
                  <a:srgbClr val="005E59"/>
                </a:solidFill>
              </a:rPr>
              <a:t>Erneuerbare </a:t>
            </a:r>
            <a:r>
              <a:rPr lang="de-DE" sz="1800" dirty="0" smtClean="0">
                <a:solidFill>
                  <a:srgbClr val="005E59"/>
                </a:solidFill>
              </a:rPr>
              <a:t>Energien in Sachsen</a:t>
            </a:r>
            <a:endParaRPr lang="de-DE" sz="1800" dirty="0">
              <a:solidFill>
                <a:srgbClr val="005E59"/>
              </a:solidFill>
            </a:endParaRPr>
          </a:p>
        </p:txBody>
      </p:sp>
      <p:sp>
        <p:nvSpPr>
          <p:cNvPr id="7171" name="Text Box 10"/>
          <p:cNvSpPr txBox="1">
            <a:spLocks noChangeArrowheads="1"/>
          </p:cNvSpPr>
          <p:nvPr/>
        </p:nvSpPr>
        <p:spPr bwMode="auto">
          <a:xfrm>
            <a:off x="8332790" y="5797550"/>
            <a:ext cx="1152525" cy="1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3" tIns="45706" rIns="91413" bIns="45706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de-DE" sz="600" dirty="0">
                <a:solidFill>
                  <a:srgbClr val="FFFFFF"/>
                </a:solidFill>
                <a:ea typeface="ＭＳ Ｐゴシック" pitchFamily="34" charset="-128"/>
              </a:rPr>
              <a:t>Quelle: </a:t>
            </a:r>
            <a:r>
              <a:rPr lang="de-DE" sz="600" dirty="0" err="1">
                <a:solidFill>
                  <a:srgbClr val="FFFFFF"/>
                </a:solidFill>
                <a:ea typeface="ＭＳ Ｐゴシック" pitchFamily="34" charset="-128"/>
              </a:rPr>
              <a:t>H.J.Schlegel</a:t>
            </a:r>
            <a:endParaRPr lang="de-DE" sz="6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879215" y="991116"/>
            <a:ext cx="7142925" cy="369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1413" tIns="45706" rIns="91413" bIns="45706">
            <a:spAutoFit/>
          </a:bodyPr>
          <a:lstStyle/>
          <a:p>
            <a:pPr lvl="0"/>
            <a:r>
              <a:rPr lang="de-DE" sz="1800" dirty="0">
                <a:solidFill>
                  <a:srgbClr val="005E59"/>
                </a:solidFill>
              </a:rPr>
              <a:t>Erneuerbare Energien in Sachsen</a:t>
            </a:r>
          </a:p>
        </p:txBody>
      </p:sp>
      <p:sp>
        <p:nvSpPr>
          <p:cNvPr id="5124" name="Text Box 12"/>
          <p:cNvSpPr txBox="1">
            <a:spLocks noChangeArrowheads="1"/>
          </p:cNvSpPr>
          <p:nvPr/>
        </p:nvSpPr>
        <p:spPr bwMode="auto">
          <a:xfrm>
            <a:off x="8475663" y="5942014"/>
            <a:ext cx="1152525" cy="1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3" tIns="45706" rIns="91413" bIns="45706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de-DE" sz="600" dirty="0">
                <a:solidFill>
                  <a:srgbClr val="FFFFFF"/>
                </a:solidFill>
                <a:ea typeface="ＭＳ Ｐゴシック" pitchFamily="34" charset="-128"/>
              </a:rPr>
              <a:t>Quelle: </a:t>
            </a:r>
            <a:r>
              <a:rPr lang="de-DE" sz="600" dirty="0" err="1">
                <a:solidFill>
                  <a:srgbClr val="FFFFFF"/>
                </a:solidFill>
                <a:ea typeface="ＭＳ Ｐゴシック" pitchFamily="34" charset="-128"/>
              </a:rPr>
              <a:t>H.J.Schlegel</a:t>
            </a:r>
            <a:endParaRPr lang="de-DE" sz="6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924220" y="1621189"/>
            <a:ext cx="6930770" cy="479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feld 5"/>
          <p:cNvSpPr txBox="1"/>
          <p:nvPr/>
        </p:nvSpPr>
        <p:spPr>
          <a:xfrm>
            <a:off x="879215" y="6481725"/>
            <a:ext cx="5580620" cy="472445"/>
          </a:xfrm>
          <a:prstGeom prst="rect">
            <a:avLst/>
          </a:prstGeom>
          <a:noFill/>
          <a:ln w="9525" cmpd="sng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91413" tIns="45706" rIns="91413" bIns="45706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126">
              <a:defRPr/>
            </a:pPr>
            <a:r>
              <a:rPr lang="de-DE" dirty="0">
                <a:solidFill>
                  <a:sysClr val="windowText" lastClr="000000"/>
                </a:solidFill>
              </a:rPr>
              <a:t>Quelle: 50Hertz Transmission GmbH + SAENA Prognose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771203" y="1117129"/>
            <a:ext cx="8712968" cy="36932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1431" tIns="45715" rIns="91431" bIns="45715">
            <a:spAutoFit/>
          </a:bodyPr>
          <a:lstStyle/>
          <a:p>
            <a:pPr lvl="0"/>
            <a:r>
              <a:rPr lang="de-DE" sz="1800" dirty="0">
                <a:solidFill>
                  <a:srgbClr val="005E59"/>
                </a:solidFill>
              </a:rPr>
              <a:t>Erneuerbare Energien in Sachsen</a:t>
            </a:r>
          </a:p>
        </p:txBody>
      </p:sp>
      <p:sp>
        <p:nvSpPr>
          <p:cNvPr id="6148" name="Text Box 10"/>
          <p:cNvSpPr txBox="1">
            <a:spLocks noChangeArrowheads="1"/>
          </p:cNvSpPr>
          <p:nvPr/>
        </p:nvSpPr>
        <p:spPr bwMode="auto">
          <a:xfrm>
            <a:off x="8886825" y="6013451"/>
            <a:ext cx="11525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5" rIns="91431" bIns="45715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 dirty="0">
                <a:solidFill>
                  <a:schemeClr val="bg1"/>
                </a:solidFill>
              </a:rPr>
              <a:t>Quelle: </a:t>
            </a:r>
            <a:r>
              <a:rPr lang="de-DE" sz="600" dirty="0" err="1">
                <a:solidFill>
                  <a:schemeClr val="bg1"/>
                </a:solidFill>
              </a:rPr>
              <a:t>H.J.Schlegel</a:t>
            </a:r>
            <a:endParaRPr lang="de-DE" sz="600" dirty="0">
              <a:solidFill>
                <a:schemeClr val="bg1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915219" y="1693193"/>
            <a:ext cx="6841147" cy="4455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feld 5"/>
          <p:cNvSpPr txBox="1"/>
          <p:nvPr/>
        </p:nvSpPr>
        <p:spPr>
          <a:xfrm>
            <a:off x="1194250" y="6346710"/>
            <a:ext cx="5580620" cy="472445"/>
          </a:xfrm>
          <a:prstGeom prst="rect">
            <a:avLst/>
          </a:prstGeom>
          <a:noFill/>
          <a:ln w="9525" cmpd="sng"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91431" tIns="45715" rIns="91431" bIns="45715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09">
              <a:defRPr/>
            </a:pPr>
            <a:r>
              <a:rPr lang="de-DE" dirty="0">
                <a:solidFill>
                  <a:sysClr val="windowText" lastClr="000000"/>
                </a:solidFill>
                <a:latin typeface="Verdana"/>
              </a:rPr>
              <a:t>Quelle: 50Hertz Transmission GmbH + SAENA Prognose</a:t>
            </a:r>
          </a:p>
          <a:p>
            <a:endParaRPr lang="de-D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973113"/>
            <a:ext cx="9268147" cy="576064"/>
          </a:xfrm>
          <a:prstGeom prst="rect">
            <a:avLst/>
          </a:prstGeom>
        </p:spPr>
        <p:txBody>
          <a:bodyPr lIns="100584" tIns="50292" rIns="100584" bIns="50292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600" b="0" i="0" u="none" strike="noStrike" kern="0" cap="none" spc="0" normalizeH="0" baseline="0" noProof="0" dirty="0" smtClean="0">
                <a:ln>
                  <a:noFill/>
                </a:ln>
                <a:solidFill>
                  <a:srgbClr val="005E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Energie- und Klimaprogramm Freistaat Sachsen</a:t>
            </a:r>
            <a:endParaRPr kumimoji="0" lang="de-DE" sz="2600" b="0" i="0" u="none" strike="noStrike" kern="0" cap="none" spc="0" normalizeH="0" baseline="0" noProof="0" dirty="0">
              <a:ln>
                <a:noFill/>
              </a:ln>
              <a:solidFill>
                <a:srgbClr val="005E5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627187" y="1621185"/>
            <a:ext cx="88569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Zukunftsfähiges Energiesystem: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endParaRPr lang="de-DE" sz="1800" dirty="0">
              <a:solidFill>
                <a:srgbClr val="48A3C0"/>
              </a:solidFill>
            </a:endParaRPr>
          </a:p>
        </p:txBody>
      </p:sp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83171" y="2197249"/>
            <a:ext cx="820891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55179" y="973113"/>
            <a:ext cx="8712968" cy="36932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1431" tIns="45715" rIns="91431" bIns="45715">
            <a:spAutoFit/>
          </a:bodyPr>
          <a:lstStyle/>
          <a:p>
            <a:pPr lvl="0"/>
            <a:r>
              <a:rPr lang="de-DE" sz="1800" dirty="0" smtClean="0">
                <a:solidFill>
                  <a:srgbClr val="005E59"/>
                </a:solidFill>
              </a:rPr>
              <a:t>Windenergienutzung in Sachsen in der Zukunft</a:t>
            </a:r>
            <a:endParaRPr lang="de-DE" sz="1800" dirty="0">
              <a:solidFill>
                <a:srgbClr val="005E59"/>
              </a:solidFill>
            </a:endParaRPr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123132" y="1395870"/>
            <a:ext cx="9793088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1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Konsequenzen aus der Zielstellung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Für die Entwicklung der Windenergieanlagen (WEA) wird folgende Annahme zugrunde gelegt:</a:t>
            </a:r>
            <a:b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</a:b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Im Jahr 2012 wurden mit ca. 850 WEA mit einer elektrischen Leistung von ca. 1000 MW insgesamt ca. 1700 </a:t>
            </a:r>
            <a:r>
              <a:rPr kumimoji="0" lang="de-DE" sz="1600" b="0" i="0" u="none" strike="noStrike" cap="none" normalizeH="0" baseline="0" dirty="0" err="1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GWh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/a Strom aus Windenergie erzeugt (vorläufige Werte). 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Für die kommenden zehn Jahre wird eingeschätzt, dass 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erwartete Stromerzeugung: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-ca. 370 WEA erhalten bleiben					   		680 </a:t>
            </a:r>
            <a:r>
              <a:rPr kumimoji="0" lang="de-DE" sz="1600" b="0" i="0" u="none" strike="noStrike" cap="none" normalizeH="0" baseline="0" dirty="0" err="1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GWh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/a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-ca. 275 WEA durch leistungsfähigere WEA ersetzt werden (</a:t>
            </a:r>
            <a:r>
              <a:rPr kumimoji="0" lang="de-DE" sz="1600" b="0" i="0" u="none" strike="noStrike" cap="none" normalizeH="0" baseline="0" dirty="0" err="1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Repowering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)	1.400 </a:t>
            </a:r>
            <a:r>
              <a:rPr kumimoji="0" lang="de-DE" sz="1600" b="0" i="0" u="none" strike="noStrike" cap="none" normalizeH="0" baseline="0" dirty="0" err="1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GWh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/a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0" i="0" u="sng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-ca.   20 WEA zusätzlich errichtet werden 					120 </a:t>
            </a:r>
            <a:r>
              <a:rPr kumimoji="0" lang="de-DE" sz="1600" b="0" i="0" u="sng" strike="noStrike" cap="none" normalizeH="0" baseline="0" dirty="0" err="1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GWh</a:t>
            </a:r>
            <a:r>
              <a:rPr kumimoji="0" lang="de-DE" sz="1600" b="0" i="0" u="sng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/a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lang="de-DE" sz="1600" u="sng" dirty="0">
                <a:solidFill>
                  <a:srgbClr val="8AB8DA"/>
                </a:solidFill>
                <a:latin typeface="+mj-lt"/>
                <a:cs typeface="Arial" pitchFamily="34" charset="0"/>
              </a:rPr>
              <a:t> </a:t>
            </a:r>
            <a:r>
              <a:rPr lang="de-DE" sz="1600" u="sng" dirty="0" smtClean="0">
                <a:solidFill>
                  <a:srgbClr val="8AB8DA"/>
                </a:solidFill>
                <a:latin typeface="+mj-lt"/>
                <a:cs typeface="Arial" pitchFamily="34" charset="0"/>
              </a:rPr>
              <a:t>                               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1800" algn="l"/>
                <a:tab pos="3886200" algn="l"/>
                <a:tab pos="4229100" algn="l"/>
              </a:tabLst>
            </a:pPr>
            <a:r>
              <a:rPr kumimoji="0" lang="de-DE" sz="1600" b="0" i="0" u="sng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Ges.: ca. 665 WEA								2.200 </a:t>
            </a:r>
            <a:r>
              <a:rPr kumimoji="0" lang="de-DE" sz="1600" b="0" i="0" u="sng" strike="noStrike" cap="none" normalizeH="0" baseline="0" dirty="0" err="1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GWh</a:t>
            </a:r>
            <a:r>
              <a:rPr kumimoji="0" lang="de-DE" sz="1600" b="0" i="0" u="sng" strike="noStrike" cap="none" normalizeH="0" baseline="0" dirty="0" smtClean="0">
                <a:ln>
                  <a:noFill/>
                </a:ln>
                <a:solidFill>
                  <a:srgbClr val="8AB8DA"/>
                </a:solidFill>
                <a:effectLst/>
                <a:latin typeface="+mj-lt"/>
                <a:ea typeface="ＭＳ Ｐゴシック" pitchFamily="1" charset="-128"/>
                <a:cs typeface="Arial" pitchFamily="34" charset="0"/>
              </a:rPr>
              <a:t>/a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8AB8DA"/>
              </a:solidFill>
              <a:effectLst/>
              <a:latin typeface="+mj-lt"/>
              <a:ea typeface="ＭＳ Ｐゴシック" pitchFamily="1" charset="-128"/>
            </a:endParaRPr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699195" y="4933553"/>
            <a:ext cx="87640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005E59"/>
                </a:solidFill>
                <a:effectLst/>
                <a:latin typeface="Arial" pitchFamily="34" charset="0"/>
                <a:ea typeface="ＭＳ Ｐゴシック" pitchFamily="1" charset="-128"/>
                <a:cs typeface="Arial" pitchFamily="34" charset="0"/>
              </a:rPr>
              <a:t>Eine genaue Vorhersage ist nicht m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005E59"/>
                </a:solidFill>
                <a:effectLst/>
                <a:latin typeface="Verdana"/>
                <a:ea typeface="ＭＳ Ｐゴシック" pitchFamily="1" charset="-128"/>
                <a:cs typeface="Arial" pitchFamily="34" charset="0"/>
              </a:rPr>
              <a:t>ö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005E59"/>
                </a:solidFill>
                <a:effectLst/>
                <a:latin typeface="Arial" pitchFamily="34" charset="0"/>
                <a:ea typeface="ＭＳ Ｐゴシック" pitchFamily="1" charset="-128"/>
                <a:cs typeface="Arial" pitchFamily="34" charset="0"/>
              </a:rPr>
              <a:t>glich, da dies insbesondere vom zuk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005E59"/>
                </a:solidFill>
                <a:effectLst/>
                <a:latin typeface="Verdana"/>
                <a:ea typeface="ＭＳ Ｐゴシック" pitchFamily="1" charset="-128"/>
                <a:cs typeface="Arial" pitchFamily="34" charset="0"/>
              </a:rPr>
              <a:t>ü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005E59"/>
                </a:solidFill>
                <a:effectLst/>
                <a:latin typeface="Arial" pitchFamily="34" charset="0"/>
                <a:ea typeface="ＭＳ Ｐゴシック" pitchFamily="1" charset="-128"/>
                <a:cs typeface="Arial" pitchFamily="34" charset="0"/>
              </a:rPr>
              <a:t>nftigen Verhalten der Anlagenbetreiber bzw. der Investoren abh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005E59"/>
                </a:solidFill>
                <a:effectLst/>
                <a:latin typeface="Verdana"/>
                <a:ea typeface="ＭＳ Ｐゴシック" pitchFamily="1" charset="-128"/>
                <a:cs typeface="Arial" pitchFamily="34" charset="0"/>
              </a:rPr>
              <a:t>ä</a:t>
            </a:r>
            <a:r>
              <a:rPr kumimoji="0" lang="de-DE" sz="1600" b="0" i="0" u="none" strike="noStrike" cap="none" normalizeH="0" baseline="0" dirty="0" smtClean="0">
                <a:ln>
                  <a:noFill/>
                </a:ln>
                <a:solidFill>
                  <a:srgbClr val="005E59"/>
                </a:solidFill>
                <a:effectLst/>
                <a:latin typeface="Arial" pitchFamily="34" charset="0"/>
                <a:ea typeface="ＭＳ Ｐゴシック" pitchFamily="1" charset="-128"/>
                <a:cs typeface="Arial" pitchFamily="34" charset="0"/>
              </a:rPr>
              <a:t>ngt.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rgbClr val="005E59"/>
              </a:solidFill>
              <a:effectLst/>
              <a:latin typeface="Verdana" pitchFamily="34" charset="0"/>
              <a:ea typeface="ＭＳ Ｐゴシック" pitchFamily="1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973113"/>
            <a:ext cx="9268147" cy="576064"/>
          </a:xfrm>
          <a:prstGeom prst="rect">
            <a:avLst/>
          </a:prstGeom>
        </p:spPr>
        <p:txBody>
          <a:bodyPr lIns="100584" tIns="50292" rIns="100584" bIns="50292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600" b="0" i="0" u="none" strike="noStrike" kern="0" cap="none" spc="0" normalizeH="0" baseline="0" noProof="0" dirty="0" smtClean="0">
                <a:ln>
                  <a:noFill/>
                </a:ln>
                <a:solidFill>
                  <a:srgbClr val="005E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Energie- und Klimaprogramm Freistaat Sachsen</a:t>
            </a:r>
            <a:endParaRPr kumimoji="0" lang="de-DE" sz="2600" b="0" i="0" u="none" strike="noStrike" kern="0" cap="none" spc="0" normalizeH="0" baseline="0" noProof="0" dirty="0">
              <a:ln>
                <a:noFill/>
              </a:ln>
              <a:solidFill>
                <a:srgbClr val="005E5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627187" y="1621185"/>
            <a:ext cx="88569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Energietechnologien bereitstellen: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endParaRPr lang="de-DE" sz="1800" dirty="0">
              <a:solidFill>
                <a:srgbClr val="48A3C0"/>
              </a:solidFill>
            </a:endParaRP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83171" y="2845321"/>
            <a:ext cx="842493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973113"/>
            <a:ext cx="9268147" cy="576064"/>
          </a:xfrm>
          <a:prstGeom prst="rect">
            <a:avLst/>
          </a:prstGeom>
        </p:spPr>
        <p:txBody>
          <a:bodyPr lIns="100584" tIns="50292" rIns="100584" bIns="50292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600" b="0" i="0" u="none" strike="noStrike" kern="0" cap="none" spc="0" normalizeH="0" baseline="0" noProof="0" dirty="0" smtClean="0">
                <a:ln>
                  <a:noFill/>
                </a:ln>
                <a:solidFill>
                  <a:srgbClr val="005E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Energie- und Klimaprogramm Freistaat Sachsen</a:t>
            </a:r>
            <a:endParaRPr kumimoji="0" lang="de-DE" sz="2600" b="0" i="0" u="none" strike="noStrike" kern="0" cap="none" spc="0" normalizeH="0" baseline="0" noProof="0" dirty="0">
              <a:ln>
                <a:noFill/>
              </a:ln>
              <a:solidFill>
                <a:srgbClr val="005E5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627187" y="1621185"/>
            <a:ext cx="88569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005E59"/>
                </a:solidFill>
              </a:rPr>
              <a:t>Energietechnologien bereitstellen:</a:t>
            </a:r>
          </a:p>
          <a:p>
            <a:endParaRPr lang="de-DE" sz="1800" dirty="0">
              <a:solidFill>
                <a:srgbClr val="48A3C0"/>
              </a:solidFill>
            </a:endParaRPr>
          </a:p>
          <a:p>
            <a:endParaRPr lang="de-DE" sz="1800" dirty="0">
              <a:solidFill>
                <a:srgbClr val="48A3C0"/>
              </a:solidFill>
            </a:endParaRP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83171" y="2845321"/>
            <a:ext cx="842493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627187" y="2413273"/>
            <a:ext cx="8856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800" dirty="0" smtClean="0">
                <a:solidFill>
                  <a:srgbClr val="48A3C0"/>
                </a:solidFill>
              </a:rPr>
              <a:t> </a:t>
            </a:r>
            <a:endParaRPr lang="de-DE" sz="1800" dirty="0">
              <a:solidFill>
                <a:srgbClr val="48A3C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73113"/>
            <a:ext cx="9268147" cy="576064"/>
          </a:xfrm>
        </p:spPr>
        <p:txBody>
          <a:bodyPr lIns="100584" tIns="50292" rIns="100584" bIns="50292"/>
          <a:lstStyle/>
          <a:p>
            <a:r>
              <a:rPr lang="de-DE" sz="2600" dirty="0">
                <a:solidFill>
                  <a:srgbClr val="005E59"/>
                </a:solidFill>
              </a:rPr>
              <a:t>Energie- und </a:t>
            </a:r>
            <a:r>
              <a:rPr lang="de-DE" sz="2600" dirty="0" smtClean="0">
                <a:solidFill>
                  <a:srgbClr val="005E59"/>
                </a:solidFill>
              </a:rPr>
              <a:t>Klimaprogramm Freistaat Sachsen</a:t>
            </a:r>
            <a:br>
              <a:rPr lang="de-DE" sz="2600" dirty="0" smtClean="0">
                <a:solidFill>
                  <a:srgbClr val="005E59"/>
                </a:solidFill>
              </a:rPr>
            </a:br>
            <a:endParaRPr lang="de-DE" sz="1400" dirty="0">
              <a:solidFill>
                <a:srgbClr val="005E59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3579515" y="2269257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005E59"/>
                </a:solidFill>
              </a:rPr>
              <a:t>Teil II Klima</a:t>
            </a:r>
            <a:endParaRPr lang="de-DE" dirty="0">
              <a:solidFill>
                <a:srgbClr val="005E59"/>
              </a:solidFill>
            </a:endParaRPr>
          </a:p>
        </p:txBody>
      </p:sp>
      <p:sp>
        <p:nvSpPr>
          <p:cNvPr id="9" name="Pfeil nach unten 8"/>
          <p:cNvSpPr/>
          <p:nvPr/>
        </p:nvSpPr>
        <p:spPr bwMode="auto">
          <a:xfrm>
            <a:off x="4227587" y="1693193"/>
            <a:ext cx="792088" cy="432048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ＭＳ Ｐゴシック" pitchFamily="16" charset="-128"/>
            </a:endParaRPr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067347" y="2917329"/>
            <a:ext cx="554461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nutzerdefiniertes Design">
  <a:themeElements>
    <a:clrScheme name="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nutzerdefiniertes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ＭＳ Ｐゴシック" pitchFamily="16" charset="-128"/>
          </a:defRPr>
        </a:defPPr>
      </a:lstStyle>
    </a:lnDef>
  </a:objectDefaults>
  <a:extraClrSchemeLst>
    <a:extraClrScheme>
      <a:clrScheme name="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Benutzerdefiniertes Design">
  <a:themeElements>
    <a:clrScheme name="3_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Benutzerdefiniertes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ＭＳ Ｐゴシック" pitchFamily="16" charset="-128"/>
          </a:defRPr>
        </a:defPPr>
      </a:lstStyle>
    </a:lnDef>
  </a:objectDefaults>
  <a:extraClrSchemeLst>
    <a:extraClrScheme>
      <a:clrScheme name="3_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enutzerdefiniertes Design">
  <a:themeElements>
    <a:clrScheme name="1_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Benutzerdefiniertes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ＭＳ Ｐゴシック" pitchFamily="16" charset="-128"/>
          </a:defRPr>
        </a:defPPr>
      </a:lstStyle>
    </a:lnDef>
  </a:objectDefaults>
  <a:extraClrSchemeLst>
    <a:extraClrScheme>
      <a:clrScheme name="1_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547</Words>
  <Application>Microsoft Office PowerPoint</Application>
  <PresentationFormat>Benutzerdefiniert</PresentationFormat>
  <Paragraphs>140</Paragraphs>
  <Slides>26</Slides>
  <Notes>7</Notes>
  <HiddenSlides>1</HiddenSlides>
  <MMClips>0</MMClips>
  <ScaleCrop>false</ScaleCrop>
  <HeadingPairs>
    <vt:vector size="6" baseType="variant">
      <vt:variant>
        <vt:lpstr>Design</vt:lpstr>
      </vt:variant>
      <vt:variant>
        <vt:i4>3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26</vt:i4>
      </vt:variant>
    </vt:vector>
  </HeadingPairs>
  <TitlesOfParts>
    <vt:vector size="30" baseType="lpstr">
      <vt:lpstr>Benutzerdefiniertes Design</vt:lpstr>
      <vt:lpstr>3_Benutzerdefiniertes Design</vt:lpstr>
      <vt:lpstr>1_Benutzerdefiniertes Design</vt:lpstr>
      <vt:lpstr>Image</vt:lpstr>
      <vt:lpstr>PowerPoint-Präsentation</vt:lpstr>
      <vt:lpstr>PowerPoint-Präsentation</vt:lpstr>
      <vt:lpstr>PowerPoint-Präsentation</vt:lpstr>
      <vt:lpstr>PowerPoint-Präsentation</vt:lpstr>
      <vt:lpstr>Historie der Energiekonzepte</vt:lpstr>
      <vt:lpstr>PowerPoint-Präsentation</vt:lpstr>
      <vt:lpstr>PowerPoint-Präsentation</vt:lpstr>
      <vt:lpstr>Energie- und Klimaprogramm Freistaat Sachsen</vt:lpstr>
      <vt:lpstr>Energie- und Klimaprogramm Freistaat Sachsen      (Zeithorizont bis 2022)</vt:lpstr>
      <vt:lpstr>Energie- und Klimaprogramm Freistaat Sachsen</vt:lpstr>
      <vt:lpstr>Energie- und Klimaprogramm Freistaat Sachsen</vt:lpstr>
      <vt:lpstr>Energie- und Klimaprogramm Freistaat Sachsen</vt:lpstr>
      <vt:lpstr>Energie- und Klimaprogramm Freistaat Sachsen</vt:lpstr>
      <vt:lpstr>Energie- und Klimaprogramm Freistaat Sachsen</vt:lpstr>
      <vt:lpstr>PowerPoint-Präsentation</vt:lpstr>
      <vt:lpstr>Energie- und Klimaprogramm Freistaat Sachsen</vt:lpstr>
      <vt:lpstr>Energie- und Klimaprogramm Freistaat Sachsen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Energie- und Klimaprogramm Freistaat Sachsen </vt:lpstr>
      <vt:lpstr>PowerPoint-Präsentation</vt:lpstr>
    </vt:vector>
  </TitlesOfParts>
  <Company>Peter Pfau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Willkommen</dc:title>
  <dc:creator>Catti</dc:creator>
  <cp:lastModifiedBy>dauer.sylvia</cp:lastModifiedBy>
  <cp:revision>519</cp:revision>
  <dcterms:modified xsi:type="dcterms:W3CDTF">2013-07-04T12:01:03Z</dcterms:modified>
</cp:coreProperties>
</file>