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4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6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7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8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9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0.xml" ContentType="application/vnd.openxmlformats-officedocument.theme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11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12.xml" ContentType="application/vnd.openxmlformats-officedocument.theme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3.xml" ContentType="application/vnd.openxmlformats-officedocument.theme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theme/theme14.xml" ContentType="application/vnd.openxmlformats-officedocument.theme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15.xml" ContentType="application/vnd.openxmlformats-officedocument.theme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16.xml" ContentType="application/vnd.openxmlformats-officedocument.theme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heme/theme17.xml" ContentType="application/vnd.openxmlformats-officedocument.theme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theme/theme18.xml" ContentType="application/vnd.openxmlformats-officedocument.theme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theme/theme19.xml" ContentType="application/vnd.openxmlformats-officedocument.theme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theme/theme20.xml" ContentType="application/vnd.openxmlformats-officedocument.theme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theme/theme21.xml" ContentType="application/vnd.openxmlformats-officedocument.theme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theme/theme22.xml" ContentType="application/vnd.openxmlformats-officedocument.theme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theme/theme23.xml" ContentType="application/vnd.openxmlformats-officedocument.theme+xml"/>
  <Override PartName="/ppt/theme/theme24.xml" ContentType="application/vnd.openxmlformats-officedocument.theme+xml"/>
  <Override PartName="/ppt/theme/theme2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6" r:id="rId2"/>
    <p:sldMasterId id="2147483694" r:id="rId3"/>
    <p:sldMasterId id="2147483706" r:id="rId4"/>
    <p:sldMasterId id="2147483714" r:id="rId5"/>
    <p:sldMasterId id="2147483723" r:id="rId6"/>
    <p:sldMasterId id="2147483730" r:id="rId7"/>
    <p:sldMasterId id="2147483739" r:id="rId8"/>
    <p:sldMasterId id="2147483748" r:id="rId9"/>
    <p:sldMasterId id="2147483757" r:id="rId10"/>
    <p:sldMasterId id="2147483766" r:id="rId11"/>
    <p:sldMasterId id="2147483775" r:id="rId12"/>
    <p:sldMasterId id="2147483784" r:id="rId13"/>
    <p:sldMasterId id="2147483793" r:id="rId14"/>
    <p:sldMasterId id="2147483802" r:id="rId15"/>
    <p:sldMasterId id="2147483811" r:id="rId16"/>
    <p:sldMasterId id="2147483820" r:id="rId17"/>
    <p:sldMasterId id="2147483829" r:id="rId18"/>
    <p:sldMasterId id="2147483838" r:id="rId19"/>
    <p:sldMasterId id="2147483848" r:id="rId20"/>
    <p:sldMasterId id="2147483853" r:id="rId21"/>
    <p:sldMasterId id="2147483857" r:id="rId22"/>
    <p:sldMasterId id="2147483862" r:id="rId23"/>
  </p:sldMasterIdLst>
  <p:notesMasterIdLst>
    <p:notesMasterId r:id="rId46"/>
  </p:notesMasterIdLst>
  <p:handoutMasterIdLst>
    <p:handoutMasterId r:id="rId47"/>
  </p:handoutMasterIdLst>
  <p:sldIdLst>
    <p:sldId id="311" r:id="rId24"/>
    <p:sldId id="372" r:id="rId25"/>
    <p:sldId id="373" r:id="rId26"/>
    <p:sldId id="387" r:id="rId27"/>
    <p:sldId id="374" r:id="rId28"/>
    <p:sldId id="402" r:id="rId29"/>
    <p:sldId id="403" r:id="rId30"/>
    <p:sldId id="404" r:id="rId31"/>
    <p:sldId id="405" r:id="rId32"/>
    <p:sldId id="375" r:id="rId33"/>
    <p:sldId id="377" r:id="rId34"/>
    <p:sldId id="398" r:id="rId35"/>
    <p:sldId id="385" r:id="rId36"/>
    <p:sldId id="399" r:id="rId37"/>
    <p:sldId id="383" r:id="rId38"/>
    <p:sldId id="378" r:id="rId39"/>
    <p:sldId id="400" r:id="rId40"/>
    <p:sldId id="376" r:id="rId41"/>
    <p:sldId id="401" r:id="rId42"/>
    <p:sldId id="395" r:id="rId43"/>
    <p:sldId id="406" r:id="rId44"/>
    <p:sldId id="388" r:id="rId45"/>
  </p:sldIdLst>
  <p:sldSz cx="9144000" cy="6858000" type="screen4x3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100000"/>
      </a:spcAft>
      <a:buClr>
        <a:schemeClr val="accent1"/>
      </a:buClr>
      <a:buFont typeface="Arial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100000"/>
      </a:spcAft>
      <a:buClr>
        <a:schemeClr val="accent1"/>
      </a:buClr>
      <a:buFont typeface="Arial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100000"/>
      </a:spcAft>
      <a:buClr>
        <a:schemeClr val="accent1"/>
      </a:buClr>
      <a:buFont typeface="Arial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100000"/>
      </a:spcAft>
      <a:buClr>
        <a:schemeClr val="accent1"/>
      </a:buClr>
      <a:buFont typeface="Arial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100000"/>
      </a:spcAft>
      <a:buClr>
        <a:schemeClr val="accent1"/>
      </a:buClr>
      <a:buFont typeface="Arial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9AD3"/>
    <a:srgbClr val="BADBFF"/>
    <a:srgbClr val="006D7E"/>
    <a:srgbClr val="D81E05"/>
    <a:srgbClr val="D88C02"/>
    <a:srgbClr val="990066"/>
    <a:srgbClr val="FF9900"/>
    <a:srgbClr val="66CC33"/>
    <a:srgbClr val="D5EDF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338" autoAdjust="0"/>
    <p:restoredTop sz="94693" autoAdjust="0"/>
  </p:normalViewPr>
  <p:slideViewPr>
    <p:cSldViewPr>
      <p:cViewPr>
        <p:scale>
          <a:sx n="90" d="100"/>
          <a:sy n="90" d="100"/>
        </p:scale>
        <p:origin x="-222" y="792"/>
      </p:cViewPr>
      <p:guideLst>
        <p:guide orient="horz" pos="3385"/>
        <p:guide orient="horz" pos="4133"/>
        <p:guide orient="horz" pos="2750"/>
        <p:guide pos="431"/>
        <p:guide pos="5556"/>
        <p:guide pos="680"/>
        <p:guide pos="2835"/>
        <p:guide pos="3129"/>
        <p:guide pos="136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6.xml"/><Relationship Id="rId41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rgbClr val="004796"/>
            </a:solidFill>
          </c:spPr>
          <c:invertIfNegative val="0"/>
          <c:dPt>
            <c:idx val="15"/>
            <c:invertIfNegative val="0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</c:spPr>
          </c:dPt>
          <c:dLbls>
            <c:dLbl>
              <c:idx val="15"/>
              <c:layout/>
              <c:tx>
                <c:rich>
                  <a:bodyPr/>
                  <a:lstStyle/>
                  <a:p>
                    <a:r>
                      <a:rPr lang="en-US" sz="800" smtClean="0"/>
                      <a:t>7</a:t>
                    </a:r>
                    <a:r>
                      <a:rPr lang="en-US" smtClean="0"/>
                      <a:t>.224 </a:t>
                    </a:r>
                    <a:br>
                      <a:rPr lang="en-US" smtClean="0"/>
                    </a:br>
                    <a:r>
                      <a:rPr lang="en-US" smtClean="0"/>
                      <a:t>(Prognose)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;[Red]#,##0" sourceLinked="0"/>
            <c:txPr>
              <a:bodyPr/>
              <a:lstStyle/>
              <a:p>
                <a:pPr>
                  <a:defRPr sz="800"/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Tabelle1!$A$2:$A$17</c:f>
              <c:numCache>
                <c:formatCode>General</c:formatCode>
                <c:ptCount val="16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</c:numCache>
            </c:numRef>
          </c:cat>
          <c:val>
            <c:numRef>
              <c:f>Tabelle1!$B$2:$B$17</c:f>
              <c:numCache>
                <c:formatCode>General</c:formatCode>
                <c:ptCount val="16"/>
                <c:pt idx="0">
                  <c:v>236</c:v>
                </c:pt>
                <c:pt idx="1">
                  <c:v>515</c:v>
                </c:pt>
                <c:pt idx="2">
                  <c:v>710</c:v>
                </c:pt>
                <c:pt idx="3">
                  <c:v>1004</c:v>
                </c:pt>
                <c:pt idx="4">
                  <c:v>1415</c:v>
                </c:pt>
                <c:pt idx="5">
                  <c:v>1817</c:v>
                </c:pt>
                <c:pt idx="6">
                  <c:v>2062</c:v>
                </c:pt>
                <c:pt idx="7">
                  <c:v>2234</c:v>
                </c:pt>
                <c:pt idx="8">
                  <c:v>2624</c:v>
                </c:pt>
                <c:pt idx="9">
                  <c:v>2957</c:v>
                </c:pt>
                <c:pt idx="10">
                  <c:v>3114</c:v>
                </c:pt>
                <c:pt idx="11">
                  <c:v>3761</c:v>
                </c:pt>
                <c:pt idx="12">
                  <c:v>4436</c:v>
                </c:pt>
                <c:pt idx="13">
                  <c:v>5210</c:v>
                </c:pt>
                <c:pt idx="14">
                  <c:v>6292</c:v>
                </c:pt>
                <c:pt idx="15">
                  <c:v>7224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679168"/>
        <c:axId val="6746496"/>
      </c:barChart>
      <c:catAx>
        <c:axId val="66791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6746496"/>
        <c:crosses val="autoZero"/>
        <c:auto val="1"/>
        <c:lblAlgn val="ctr"/>
        <c:lblOffset val="100"/>
        <c:noMultiLvlLbl val="0"/>
      </c:catAx>
      <c:valAx>
        <c:axId val="6746496"/>
        <c:scaling>
          <c:orientation val="minMax"/>
        </c:scaling>
        <c:delete val="0"/>
        <c:axPos val="l"/>
        <c:majorGridlines>
          <c:spPr>
            <a:ln w="6350"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/>
                  <a:t>Angaben in MW</a:t>
                </a:r>
              </a:p>
            </c:rich>
          </c:tx>
          <c:layout/>
          <c:overlay val="0"/>
        </c:title>
        <c:numFmt formatCode="#,##0;[Red]#,##0" sourceLinked="0"/>
        <c:majorTickMark val="out"/>
        <c:minorTickMark val="none"/>
        <c:tickLblPos val="nextTo"/>
        <c:crossAx val="66791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800" b="1"/>
      </a:pPr>
      <a:endParaRPr lang="de-DE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519765739385066"/>
          <c:y val="0.22566371681415917"/>
          <c:w val="0.8301610541727672"/>
          <c:h val="0.6902654867256635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gesamt</c:v>
                </c:pt>
              </c:strCache>
            </c:strRef>
          </c:tx>
          <c:spPr>
            <a:solidFill>
              <a:schemeClr val="accent1"/>
            </a:solidFill>
            <a:ln w="16214">
              <a:noFill/>
              <a:prstDash val="solid"/>
            </a:ln>
          </c:spPr>
          <c:invertIfNegative val="0"/>
          <c:dLbls>
            <c:numFmt formatCode="#,##0" sourceLinked="0"/>
            <c:showLegendKey val="0"/>
            <c:showVal val="1"/>
            <c:showCatName val="0"/>
            <c:showSerName val="0"/>
            <c:showPercent val="0"/>
            <c:showBubbleSize val="0"/>
            <c:separator>. </c:separator>
            <c:showLeaderLines val="0"/>
          </c:dLbls>
          <c:cat>
            <c:numRef>
              <c:f>Sheet1!$B$1:$P$1</c:f>
              <c:numCache>
                <c:formatCode>dd/mm/yyyy</c:formatCode>
                <c:ptCount val="15"/>
                <c:pt idx="0">
                  <c:v>36160</c:v>
                </c:pt>
                <c:pt idx="1">
                  <c:v>36525</c:v>
                </c:pt>
                <c:pt idx="2">
                  <c:v>36891</c:v>
                </c:pt>
                <c:pt idx="3">
                  <c:v>37256</c:v>
                </c:pt>
                <c:pt idx="4">
                  <c:v>37621</c:v>
                </c:pt>
                <c:pt idx="5">
                  <c:v>37986</c:v>
                </c:pt>
                <c:pt idx="6">
                  <c:v>38352</c:v>
                </c:pt>
                <c:pt idx="7">
                  <c:v>38717</c:v>
                </c:pt>
                <c:pt idx="8">
                  <c:v>39082</c:v>
                </c:pt>
                <c:pt idx="9">
                  <c:v>39447</c:v>
                </c:pt>
                <c:pt idx="10">
                  <c:v>39813</c:v>
                </c:pt>
                <c:pt idx="11">
                  <c:v>40178</c:v>
                </c:pt>
                <c:pt idx="12">
                  <c:v>40543</c:v>
                </c:pt>
                <c:pt idx="13">
                  <c:v>40908</c:v>
                </c:pt>
                <c:pt idx="14">
                  <c:v>41274</c:v>
                </c:pt>
              </c:numCache>
            </c:numRef>
          </c:cat>
          <c:val>
            <c:numRef>
              <c:f>Sheet1!$B$2:$P$2</c:f>
              <c:numCache>
                <c:formatCode>General</c:formatCode>
                <c:ptCount val="15"/>
                <c:pt idx="0">
                  <c:v>616</c:v>
                </c:pt>
                <c:pt idx="1">
                  <c:v>911</c:v>
                </c:pt>
                <c:pt idx="2">
                  <c:v>1141</c:v>
                </c:pt>
                <c:pt idx="3">
                  <c:v>1640</c:v>
                </c:pt>
                <c:pt idx="4">
                  <c:v>2104</c:v>
                </c:pt>
                <c:pt idx="5">
                  <c:v>2522</c:v>
                </c:pt>
                <c:pt idx="6">
                  <c:v>3340</c:v>
                </c:pt>
                <c:pt idx="7">
                  <c:v>4717</c:v>
                </c:pt>
                <c:pt idx="8">
                  <c:v>6382</c:v>
                </c:pt>
                <c:pt idx="9">
                  <c:v>8283</c:v>
                </c:pt>
                <c:pt idx="10">
                  <c:v>11100</c:v>
                </c:pt>
                <c:pt idx="11">
                  <c:v>15249</c:v>
                </c:pt>
                <c:pt idx="12">
                  <c:v>20200</c:v>
                </c:pt>
                <c:pt idx="13">
                  <c:v>26844</c:v>
                </c:pt>
                <c:pt idx="14">
                  <c:v>30625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7465600"/>
        <c:axId val="7524736"/>
      </c:barChart>
      <c:dateAx>
        <c:axId val="7465600"/>
        <c:scaling>
          <c:orientation val="minMax"/>
        </c:scaling>
        <c:delete val="0"/>
        <c:axPos val="b"/>
        <c:numFmt formatCode="yyyy" sourceLinked="0"/>
        <c:majorTickMark val="out"/>
        <c:minorTickMark val="none"/>
        <c:tickLblPos val="low"/>
        <c:spPr>
          <a:ln w="405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de-DE"/>
          </a:p>
        </c:txPr>
        <c:crossAx val="7524736"/>
        <c:crosses val="autoZero"/>
        <c:auto val="1"/>
        <c:lblOffset val="100"/>
        <c:baseTimeUnit val="years"/>
        <c:majorUnit val="1"/>
        <c:majorTimeUnit val="years"/>
        <c:minorUnit val="1"/>
        <c:minorTimeUnit val="years"/>
      </c:dateAx>
      <c:valAx>
        <c:axId val="7524736"/>
        <c:scaling>
          <c:orientation val="minMax"/>
          <c:max val="31000"/>
          <c:min val="0"/>
        </c:scaling>
        <c:delete val="0"/>
        <c:axPos val="l"/>
        <c:majorGridlines>
          <c:spPr>
            <a:ln w="4054">
              <a:solidFill>
                <a:schemeClr val="tx1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de-DE"/>
                  <a:t>Angaben in Stück</a:t>
                </a:r>
              </a:p>
            </c:rich>
          </c:tx>
          <c:layout>
            <c:manualLayout>
              <c:xMode val="edge"/>
              <c:yMode val="edge"/>
              <c:x val="7.8915101497892798E-2"/>
              <c:y val="0.44008914527807358"/>
            </c:manualLayout>
          </c:layout>
          <c:overlay val="0"/>
          <c:spPr>
            <a:noFill/>
            <a:ln w="32430">
              <a:noFill/>
            </a:ln>
          </c:spPr>
        </c:title>
        <c:numFmt formatCode="#,##0" sourceLinked="0"/>
        <c:majorTickMark val="out"/>
        <c:minorTickMark val="none"/>
        <c:tickLblPos val="nextTo"/>
        <c:spPr>
          <a:ln w="405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de-DE"/>
          </a:p>
        </c:txPr>
        <c:crossAx val="7465600"/>
        <c:crosses val="autoZero"/>
        <c:crossBetween val="between"/>
        <c:majorUnit val="2000"/>
      </c:valAx>
      <c:spPr>
        <a:noFill/>
        <a:ln w="12700">
          <a:solidFill>
            <a:schemeClr val="tx1"/>
          </a:solidFill>
          <a:prstDash val="solid"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800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de-DE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8" tIns="45784" rIns="91568" bIns="45784" numCol="1" anchor="t" anchorCtr="0" compatLnSpc="1">
            <a:prstTxWarp prst="textNoShape">
              <a:avLst/>
            </a:prstTxWarp>
          </a:bodyPr>
          <a:lstStyle>
            <a:lvl1pPr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445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8" tIns="45784" rIns="91568" bIns="45784" numCol="1" anchor="t" anchorCtr="0" compatLnSpc="1">
            <a:prstTxWarp prst="textNoShape">
              <a:avLst/>
            </a:prstTxWarp>
          </a:bodyPr>
          <a:lstStyle>
            <a:lvl1pPr algn="r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515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585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8" tIns="45784" rIns="91568" bIns="45784" numCol="1" anchor="b" anchorCtr="0" compatLnSpc="1">
            <a:prstTxWarp prst="textNoShape">
              <a:avLst/>
            </a:prstTxWarp>
          </a:bodyPr>
          <a:lstStyle>
            <a:lvl1pPr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515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445" y="9428585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8" tIns="45784" rIns="91568" bIns="45784" numCol="1" anchor="b" anchorCtr="0" compatLnSpc="1">
            <a:prstTxWarp prst="textNoShape">
              <a:avLst/>
            </a:prstTxWarp>
          </a:bodyPr>
          <a:lstStyle>
            <a:lvl1pPr algn="r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fld id="{CAE1E25C-D4B2-4875-BD4E-EB1495B1721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556104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8" tIns="45784" rIns="91568" bIns="45784" numCol="1" anchor="t" anchorCtr="0" compatLnSpc="1">
            <a:prstTxWarp prst="textNoShape">
              <a:avLst/>
            </a:prstTxWarp>
          </a:bodyPr>
          <a:lstStyle>
            <a:lvl1pPr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5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8" tIns="45784" rIns="91568" bIns="45784" numCol="1" anchor="t" anchorCtr="0" compatLnSpc="1">
            <a:prstTxWarp prst="textNoShape">
              <a:avLst/>
            </a:prstTxWarp>
          </a:bodyPr>
          <a:lstStyle>
            <a:lvl1pPr algn="r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5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8" tIns="45784" rIns="91568" bIns="45784" numCol="1" anchor="b" anchorCtr="0" compatLnSpc="1">
            <a:prstTxWarp prst="textNoShape">
              <a:avLst/>
            </a:prstTxWarp>
          </a:bodyPr>
          <a:lstStyle>
            <a:lvl1pPr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5" y="9428585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8" tIns="45784" rIns="91568" bIns="45784" numCol="1" anchor="b" anchorCtr="0" compatLnSpc="1">
            <a:prstTxWarp prst="textNoShape">
              <a:avLst/>
            </a:prstTxWarp>
          </a:bodyPr>
          <a:lstStyle>
            <a:lvl1pPr algn="r">
              <a:spcAft>
                <a:spcPct val="0"/>
              </a:spcAft>
              <a:buClrTx/>
              <a:buFontTx/>
              <a:buNone/>
              <a:defRPr sz="1200"/>
            </a:lvl1pPr>
          </a:lstStyle>
          <a:p>
            <a:pPr>
              <a:defRPr/>
            </a:pPr>
            <a:fld id="{1AEF3401-2E58-4A90-BAF8-5D65472B614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16390" name="Rectangle 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33" name="Rectangle 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6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8" tIns="45784" rIns="91568" bIns="4578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47882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66700" indent="-266700" algn="l" rtl="0" eaLnBrk="0" fontAlgn="base" hangingPunct="0">
      <a:lnSpc>
        <a:spcPct val="110000"/>
      </a:lnSpc>
      <a:spcBef>
        <a:spcPct val="0"/>
      </a:spcBef>
      <a:spcAft>
        <a:spcPct val="20000"/>
      </a:spcAft>
      <a:buClr>
        <a:schemeClr val="accent1"/>
      </a:buClr>
      <a:buFont typeface="Arial" charset="0"/>
      <a:buChar char="&gt;"/>
      <a:tabLst>
        <a:tab pos="266700" algn="l"/>
        <a:tab pos="534988" algn="l"/>
        <a:tab pos="542925" algn="l"/>
        <a:tab pos="809625" algn="l"/>
        <a:tab pos="1076325" algn="l"/>
        <a:tab pos="1343025" algn="l"/>
      </a:tabLs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530225" indent="-261938" algn="l" rtl="0" eaLnBrk="0" fontAlgn="base" hangingPunct="0">
      <a:lnSpc>
        <a:spcPct val="110000"/>
      </a:lnSpc>
      <a:spcBef>
        <a:spcPct val="0"/>
      </a:spcBef>
      <a:spcAft>
        <a:spcPct val="20000"/>
      </a:spcAft>
      <a:buClr>
        <a:schemeClr val="accent1"/>
      </a:buClr>
      <a:buFont typeface="Arial" charset="0"/>
      <a:buChar char="–"/>
      <a:tabLst>
        <a:tab pos="266700" algn="l"/>
        <a:tab pos="534988" algn="l"/>
        <a:tab pos="542925" algn="l"/>
        <a:tab pos="809625" algn="l"/>
        <a:tab pos="1076325" algn="l"/>
        <a:tab pos="1343025" algn="l"/>
      </a:tabLs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806450" indent="-274638" algn="l" rtl="0" eaLnBrk="0" fontAlgn="base" hangingPunct="0">
      <a:lnSpc>
        <a:spcPct val="110000"/>
      </a:lnSpc>
      <a:spcBef>
        <a:spcPct val="0"/>
      </a:spcBef>
      <a:spcAft>
        <a:spcPct val="20000"/>
      </a:spcAft>
      <a:buClr>
        <a:schemeClr val="accent1"/>
      </a:buClr>
      <a:buFont typeface="Arial" charset="0"/>
      <a:buChar char="•"/>
      <a:tabLst>
        <a:tab pos="266700" algn="l"/>
        <a:tab pos="534988" algn="l"/>
        <a:tab pos="542925" algn="l"/>
        <a:tab pos="809625" algn="l"/>
        <a:tab pos="1076325" algn="l"/>
        <a:tab pos="1343025" algn="l"/>
      </a:tabLs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073150" indent="-265113" algn="l" rtl="0" eaLnBrk="0" fontAlgn="base" hangingPunct="0">
      <a:lnSpc>
        <a:spcPct val="110000"/>
      </a:lnSpc>
      <a:spcBef>
        <a:spcPct val="0"/>
      </a:spcBef>
      <a:spcAft>
        <a:spcPct val="20000"/>
      </a:spcAft>
      <a:buClr>
        <a:schemeClr val="accent1"/>
      </a:buClr>
      <a:buFont typeface="Arial" charset="0"/>
      <a:buChar char="–"/>
      <a:tabLst>
        <a:tab pos="266700" algn="l"/>
        <a:tab pos="534988" algn="l"/>
        <a:tab pos="542925" algn="l"/>
        <a:tab pos="809625" algn="l"/>
        <a:tab pos="1076325" algn="l"/>
        <a:tab pos="1343025" algn="l"/>
      </a:tabLs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339850" indent="-265113" algn="l" rtl="0" eaLnBrk="0" fontAlgn="base" hangingPunct="0">
      <a:lnSpc>
        <a:spcPct val="110000"/>
      </a:lnSpc>
      <a:spcBef>
        <a:spcPct val="0"/>
      </a:spcBef>
      <a:spcAft>
        <a:spcPct val="20000"/>
      </a:spcAft>
      <a:buClr>
        <a:schemeClr val="accent1"/>
      </a:buClr>
      <a:buChar char="•"/>
      <a:tabLst>
        <a:tab pos="266700" algn="l"/>
        <a:tab pos="534988" algn="l"/>
        <a:tab pos="542925" algn="l"/>
        <a:tab pos="809625" algn="l"/>
        <a:tab pos="1076325" algn="l"/>
        <a:tab pos="1343025" algn="l"/>
      </a:tabLs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13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2131" name="Notizenplatzhalt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DE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9FAFB2-3726-482F-A248-5D0C1E63C24F}" type="slidenum">
              <a:rPr lang="de-DE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de-DE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15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3155" name="Notizenplatzhalt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DE" smtClean="0"/>
          </a:p>
        </p:txBody>
      </p:sp>
      <p:sp>
        <p:nvSpPr>
          <p:cNvPr id="334852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10F7619-C28C-4363-9598-E5AEB40324C0}" type="slidenum">
              <a:rPr lang="de-DE">
                <a:solidFill>
                  <a:srgbClr val="000000"/>
                </a:solidFill>
              </a:rPr>
              <a:pPr>
                <a:defRPr/>
              </a:pPr>
              <a:t>5</a:t>
            </a:fld>
            <a:endParaRPr lang="de-DE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 dirty="0" smtClean="0"/>
              <a:t>entsprechend Korrektur</a:t>
            </a:r>
            <a:r>
              <a:rPr lang="de-DE" baseline="0" dirty="0" smtClean="0"/>
              <a:t> Hr. Trocka</a:t>
            </a:r>
            <a:endParaRPr lang="de-DE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178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4179" name="Notizenplatzhalt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DE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E011872-EEC4-4045-9DFC-730AE1C54325}" type="slidenum">
              <a:rPr lang="de-DE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de-DE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srgbClr val="4F81BD"/>
              </a:buClr>
              <a:defRPr/>
            </a:pPr>
            <a:fld id="{D5B2E93B-4F94-46A9-AAEF-3D61EFE667D3}" type="slidenum">
              <a:rPr lang="de-DE" smtClean="0">
                <a:solidFill>
                  <a:prstClr val="black"/>
                </a:solidFill>
              </a:rPr>
              <a:pPr>
                <a:buClr>
                  <a:srgbClr val="4F81BD"/>
                </a:buClr>
                <a:defRPr/>
              </a:pPr>
              <a:t>12</a:t>
            </a:fld>
            <a:endParaRPr lang="de-D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0772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izenplatzhalt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de-DE" dirty="0" smtClean="0"/>
              <a:t>Seit Stuttgart 21: Wutbürger wollen alles verhindern; die Macht darf man nicht unterschätzen</a:t>
            </a:r>
          </a:p>
          <a:p>
            <a:pPr>
              <a:spcAft>
                <a:spcPts val="300"/>
              </a:spcAft>
            </a:pPr>
            <a:r>
              <a:rPr lang="de-DE" b="1" dirty="0" smtClean="0">
                <a:sym typeface="Wingdings" pitchFamily="2" charset="2"/>
              </a:rPr>
              <a:t>EnWG § 43 h - Ausbau des Hochspannungsnetzes</a:t>
            </a:r>
          </a:p>
          <a:p>
            <a:pPr lvl="1">
              <a:spcAft>
                <a:spcPts val="300"/>
              </a:spcAft>
            </a:pPr>
            <a:r>
              <a:rPr lang="de-DE" sz="1600" b="1" dirty="0" smtClean="0">
                <a:sym typeface="Wingdings" pitchFamily="2" charset="2"/>
              </a:rPr>
              <a:t>HS-Leitungen sind auf neuen Trassen als Erdkabel auszuführen</a:t>
            </a:r>
            <a:r>
              <a:rPr lang="de-DE" sz="1600" dirty="0" smtClean="0">
                <a:sym typeface="Wingdings" pitchFamily="2" charset="2"/>
              </a:rPr>
              <a:t>,</a:t>
            </a:r>
            <a:br>
              <a:rPr lang="de-DE" sz="1600" dirty="0" smtClean="0">
                <a:sym typeface="Wingdings" pitchFamily="2" charset="2"/>
              </a:rPr>
            </a:br>
            <a:r>
              <a:rPr lang="de-DE" sz="1600" dirty="0" smtClean="0">
                <a:sym typeface="Wingdings" pitchFamily="2" charset="2"/>
              </a:rPr>
              <a:t>soweit die Gesamtkosten für Errichtung und Betrieb des Erdkabels</a:t>
            </a:r>
            <a:br>
              <a:rPr lang="de-DE" sz="1600" dirty="0" smtClean="0">
                <a:sym typeface="Wingdings" pitchFamily="2" charset="2"/>
              </a:rPr>
            </a:br>
            <a:r>
              <a:rPr lang="de-DE" sz="1600" dirty="0" smtClean="0">
                <a:sym typeface="Wingdings" pitchFamily="2" charset="2"/>
              </a:rPr>
              <a:t>die Gesamtkosten der techn. vergleichbaren Freileitung den</a:t>
            </a:r>
            <a:br>
              <a:rPr lang="de-DE" sz="1600" dirty="0" smtClean="0">
                <a:sym typeface="Wingdings" pitchFamily="2" charset="2"/>
              </a:rPr>
            </a:br>
            <a:r>
              <a:rPr lang="de-DE" sz="1600" b="1" dirty="0" smtClean="0">
                <a:sym typeface="Wingdings" pitchFamily="2" charset="2"/>
              </a:rPr>
              <a:t>Faktor 2,75 </a:t>
            </a:r>
            <a:r>
              <a:rPr lang="de-DE" sz="1600" dirty="0" smtClean="0">
                <a:sym typeface="Wingdings" pitchFamily="2" charset="2"/>
              </a:rPr>
              <a:t>nicht überschreiten.</a:t>
            </a:r>
            <a:r>
              <a:rPr lang="de-DE" sz="1600" dirty="0" smtClean="0"/>
              <a:t> </a:t>
            </a:r>
            <a:endParaRPr lang="de-DE" dirty="0" smtClean="0"/>
          </a:p>
          <a:p>
            <a:r>
              <a:rPr lang="de-DE" dirty="0" smtClean="0"/>
              <a:t>Dies bedeutet aber große Veränderungen in den Netzen: </a:t>
            </a:r>
          </a:p>
        </p:txBody>
      </p:sp>
      <p:sp>
        <p:nvSpPr>
          <p:cNvPr id="31748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buClr>
                <a:srgbClr val="4F81BD"/>
              </a:buClr>
            </a:pPr>
            <a:fld id="{051BC191-3897-4E96-8427-476BA8D27E05}" type="slidenum">
              <a:rPr lang="de-DE" smtClean="0">
                <a:solidFill>
                  <a:prstClr val="black"/>
                </a:solidFill>
              </a:rPr>
              <a:pPr>
                <a:buClr>
                  <a:srgbClr val="4F81BD"/>
                </a:buClr>
              </a:pPr>
              <a:t>17</a:t>
            </a:fld>
            <a:endParaRPr lang="de-DE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368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161ACA-1E22-462B-AB58-F34D1500C453}" type="slidenum">
              <a:rPr lang="de-DE" smtClean="0"/>
              <a:pPr>
                <a:defRPr/>
              </a:pPr>
              <a:t>21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9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0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1.xml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1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2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3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4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5.xml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6.xml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6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7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7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8.xml"/></Relationships>
</file>

<file path=ppt/slideLayouts/_rels/slideLayout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8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9.xml"/></Relationships>
</file>

<file path=ppt/slideLayouts/_rels/slideLayout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9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0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1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2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3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</a:pPr>
            <a:r>
              <a:rPr lang="de-DE" sz="900" b="0" dirty="0" smtClean="0"/>
              <a:t>Mitteldeutsche</a:t>
            </a:r>
            <a:r>
              <a:rPr lang="de-DE" sz="900" b="0" baseline="0" dirty="0" smtClean="0"/>
              <a:t> Netzgesellschaft Strom </a:t>
            </a:r>
            <a:r>
              <a:rPr lang="de-DE" sz="900" dirty="0" smtClean="0"/>
              <a:t>mbH | Magdeburger Straße 36 | 06112 Halle (Saale) | www.mitnetz-strom.de</a:t>
            </a:r>
            <a:endParaRPr lang="de-DE" sz="2400" dirty="0">
              <a:latin typeface="Times New Roman" pitchFamily="18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</a:pPr>
            <a:r>
              <a:rPr lang="de-DE" sz="900" b="0" dirty="0" smtClean="0"/>
              <a:t>Mitteldeutsche</a:t>
            </a:r>
            <a:r>
              <a:rPr lang="de-DE" sz="900" b="0" baseline="0" dirty="0" smtClean="0"/>
              <a:t> Netzgesellschaft Strom </a:t>
            </a:r>
            <a:r>
              <a:rPr lang="de-DE" sz="900" dirty="0" smtClean="0"/>
              <a:t>mbH | Magdeburger Straße 36 | 06112 Halle (Saale) | www.mitnetz-strom.de</a:t>
            </a:r>
            <a:endParaRPr lang="de-DE" sz="2400" dirty="0">
              <a:latin typeface="Times New Roman" pitchFamily="18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8" name="Grafik 7" descr="MITNETZ_STROM_Logo_RGB_P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31540" y="4617132"/>
            <a:ext cx="2240711" cy="1002528"/>
          </a:xfrm>
          <a:prstGeom prst="rect">
            <a:avLst/>
          </a:prstGeom>
        </p:spPr>
      </p:pic>
      <p:pic>
        <p:nvPicPr>
          <p:cNvPr id="10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129300"/>
            <a:ext cx="1116124" cy="537141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29288"/>
          </a:xfrm>
        </p:spPr>
        <p:txBody>
          <a:bodyPr lIns="0" tIns="0" rIns="0" bIns="0"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 lIns="0" tIns="0" rIns="0" bIns="0"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6" name="Datumsplatzhalter 1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A2E51349-6134-48F5-8141-5A1066F86CD1}" type="datetime1">
              <a:rPr lang="de-DE" smtClean="0"/>
              <a:pPr/>
              <a:t>04.07.2013</a:t>
            </a:fld>
            <a:endParaRPr lang="de-DE" dirty="0"/>
          </a:p>
        </p:txBody>
      </p:sp>
      <p:sp>
        <p:nvSpPr>
          <p:cNvPr id="17" name="Foliennummernplatzhalt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Seite </a:t>
            </a:r>
            <a:fld id="{F882A979-DFD2-4C4A-84BB-BE1FB4D1DABE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9812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endParaRPr lang="de-DE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3" name="Datumsplatzhalter 12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9860BE34-A901-40CD-86EB-A5A83F187417}" type="datetime1">
              <a:rPr lang="de-DE" smtClean="0"/>
              <a:pPr/>
              <a:t>04.07.2013</a:t>
            </a:fld>
            <a:endParaRPr lang="de-DE" dirty="0"/>
          </a:p>
        </p:txBody>
      </p:sp>
      <p:sp>
        <p:nvSpPr>
          <p:cNvPr id="14" name="Foliennummernplatzhalter 1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de-DE" smtClean="0"/>
              <a:t>Seite </a:t>
            </a:r>
            <a:fld id="{F882A979-DFD2-4C4A-84BB-BE1FB4D1DABE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7EB25-1F49-4655-855B-49F110E5AE75}" type="datetime1">
              <a:rPr lang="de-DE" smtClean="0"/>
              <a:pPr/>
              <a:t>04.07.2013</a:t>
            </a:fld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de-DE" smtClean="0"/>
              <a:t>Seite </a:t>
            </a:r>
            <a:fld id="{F882A979-DFD2-4C4A-84BB-BE1FB4D1DABE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29288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/>
          <a:lstStyle>
            <a:lvl1pPr>
              <a:buNone/>
              <a:defRPr/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/>
          <a:lstStyle>
            <a:lvl1pPr>
              <a:buNone/>
              <a:defRPr/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0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0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15" name="Datumsplatzhalter 1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54D51D08-E1FC-4F1E-97D1-4F9C48DFA44C}" type="datetime1">
              <a:rPr lang="de-DE" smtClean="0"/>
              <a:pPr/>
              <a:t>04.07.2013</a:t>
            </a:fld>
            <a:endParaRPr lang="de-DE" dirty="0"/>
          </a:p>
        </p:txBody>
      </p:sp>
      <p:sp>
        <p:nvSpPr>
          <p:cNvPr id="16" name="Foliennummernplatzhalter 1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de-DE" smtClean="0"/>
              <a:t>Seite </a:t>
            </a:r>
            <a:fld id="{F882A979-DFD2-4C4A-84BB-BE1FB4D1DABE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fontAlgn="auto" hangingPunct="0"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de-DE" sz="900" dirty="0" smtClean="0">
                <a:solidFill>
                  <a:srgbClr val="000000"/>
                </a:solidFill>
                <a:latin typeface="Arial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fontAlgn="auto" hangingPunct="0"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de-DE" sz="900" dirty="0" smtClean="0">
                <a:solidFill>
                  <a:srgbClr val="000000"/>
                </a:solidFill>
                <a:latin typeface="Arial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9" name="Grafik 8" descr="MITNETZ_STROM_Logo_RGB_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653136"/>
            <a:ext cx="2160240" cy="966524"/>
          </a:xfrm>
          <a:prstGeom prst="rect">
            <a:avLst/>
          </a:prstGeom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836" y="6165304"/>
            <a:ext cx="1081164" cy="50405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2132856"/>
            <a:ext cx="7776000" cy="3951144"/>
          </a:xfrm>
        </p:spPr>
        <p:txBody>
          <a:bodyPr lIns="0" tIns="0" rIns="0" bIns="0"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872768"/>
          </a:xfrm>
        </p:spPr>
        <p:txBody>
          <a:bodyPr lIns="0" tIns="0" rIns="0" bIns="0"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6" name="Datumsplatzhalter 1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7078202A-374F-4562-B793-5C9DD6087D58}" type="datetime1">
              <a:rPr lang="de-DE" smtClean="0">
                <a:solidFill>
                  <a:srgbClr val="000000"/>
                </a:solidFill>
              </a:rPr>
              <a:pPr/>
              <a:t>04.07.2013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17" name="Foliennummernplatzhalt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E782-B7B2-4C45-8EE4-2A3B8408BAFA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100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endParaRPr lang="de-DE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3" name="Datumsplatzhalter 12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9BEC6BAC-AD1E-4C9C-91B6-1A67E74693A3}" type="datetime1">
              <a:rPr lang="de-DE" smtClean="0">
                <a:solidFill>
                  <a:srgbClr val="000000"/>
                </a:solidFill>
              </a:rPr>
              <a:pPr/>
              <a:t>04.07.2013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14" name="Foliennummernplatzhalter 1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809FE782-B7B2-4C45-8EE4-2A3B8408BAFA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D87E-3207-49E1-8B09-F0B11BF18A3D}" type="datetime1">
              <a:rPr lang="de-DE" smtClean="0">
                <a:solidFill>
                  <a:srgbClr val="000000"/>
                </a:solidFill>
              </a:rPr>
              <a:pPr/>
              <a:t>04.07.2013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09FE782-B7B2-4C45-8EE4-2A3B8408BAFA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92000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/>
          <a:lstStyle>
            <a:lvl1pPr>
              <a:buNone/>
              <a:defRPr/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/>
          <a:lstStyle>
            <a:lvl1pPr>
              <a:buNone/>
              <a:defRPr/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0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0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15" name="Datumsplatzhalter 1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871EB54F-19A4-44C3-BEA3-78BF65DA8C61}" type="datetime1">
              <a:rPr lang="de-DE" smtClean="0">
                <a:solidFill>
                  <a:srgbClr val="000000"/>
                </a:solidFill>
              </a:rPr>
              <a:pPr/>
              <a:t>04.07.2013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16" name="Foliennummernplatzhalter 1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09FE782-B7B2-4C45-8EE4-2A3B8408BAFA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5" name="Grafik 8" descr="MITNETZ_STROM_Logo_RGB_P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652963"/>
            <a:ext cx="2159000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913" y="6165850"/>
            <a:ext cx="1081087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92000"/>
          </a:xfr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E0F0EBF5-32D7-467D-9191-FC0E5C7649BA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45EB7993-FA98-4881-AE57-3F5046B1C024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100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5" name="Datumsplatzhalter 11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E0223417-0279-4872-9B06-C6E892AAE920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6" name="Foliennummernplatzhalter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282DD580-77DA-4AEE-8981-94634F7748BE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4F069B80-3D95-4CAF-818C-1BEE447033AF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3" name="Foliennummernplatzhalt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7B8321B5-844A-4987-8F89-C5C25DA73437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2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8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9" name="Datumsplatzhalter 11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410AA53B-AED4-4DA2-82DF-EB6A0F56FFA5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383A07A0-2D4E-4015-95B6-2DF0EB32C2AA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29288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4" name="Datumsplatzhalter 2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buClr>
                <a:srgbClr val="FFDD00"/>
              </a:buClr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90C73093-5990-47AB-9E9F-E9D5308C51D4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5" name="Foliennummernplatzhalter 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buClr>
                <a:srgbClr val="FFDD00"/>
              </a:buClr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0A159234-1F5E-475F-B84C-46362DD5CCDC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29288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4" name="Datumsplatzhalter 2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buClr>
                <a:srgbClr val="FFDD00"/>
              </a:buClr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6292E357-70D0-48B1-A8F6-72FC4E749811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5" name="Foliennummernplatzhalter 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buClr>
                <a:srgbClr val="FFDD00"/>
              </a:buClr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CB35F43D-C9B8-4D2D-9692-AACDCAC5A6DA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92000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4" name="Datumsplatzhalter 2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latin typeface="Arial" pitchFamily="34" charset="0"/>
                <a:cs typeface="Arial" charset="0"/>
              </a:defRPr>
            </a:lvl1pPr>
          </a:lstStyle>
          <a:p>
            <a:pPr>
              <a:defRPr/>
            </a:pPr>
            <a:fld id="{060E8CFE-8A1D-40F3-86E0-B82CDCAA2A6F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5" name="Foliennummernplatzhalter 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latin typeface="Arial" pitchFamily="34" charset="0"/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382C5B42-92C7-4B56-9820-C41D9D704ADA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29288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0E55811F-9D19-44E2-BFF6-2D88AB55CC5C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99CA3B97-632B-487C-9858-DAB24ECAFCF8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65163" y="477838"/>
            <a:ext cx="8151812" cy="10795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5" name="Grafik 8" descr="MITNETZ_STROM_Logo_RGB_P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652963"/>
            <a:ext cx="2159000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913" y="6165850"/>
            <a:ext cx="1081087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92000"/>
          </a:xfr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9E887BC8-517E-463B-BD0A-AD767081AAC2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42C0E94E-2C36-4263-A9AA-4E22F45B079B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100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5" name="Datumsplatzhalter 11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BF7B70FF-0B70-42E2-B5C6-CACDD24F0427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6" name="Foliennummernplatzhalter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943492D0-5797-442E-994F-29E0836A44E0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13225888-6ABD-46BF-ADB9-06C0583E8F36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A641A83-AF21-4886-BB1D-A3BF4A8DB25A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2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8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9" name="Datumsplatzhalter 11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8139909A-90AA-499D-B864-BCE3AD971010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BE4CB6E-7C22-40BC-9D16-8373C08E59B1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29288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F965E26F-AACD-434B-91EC-B8697234BD9C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FD7C9B13-ABAB-44D6-AC86-CB12175C0CD5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5" name="Grafik 8" descr="MITNETZ_STROM_Logo_RGB_P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652963"/>
            <a:ext cx="2159000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913" y="6165850"/>
            <a:ext cx="1081087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92000"/>
          </a:xfr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9E887BC8-517E-463B-BD0A-AD767081AAC2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42C0E94E-2C36-4263-A9AA-4E22F45B079B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100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5" name="Datumsplatzhalter 11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BF7B70FF-0B70-42E2-B5C6-CACDD24F0427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6" name="Foliennummernplatzhalter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943492D0-5797-442E-994F-29E0836A44E0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13225888-6ABD-46BF-ADB9-06C0583E8F36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A641A83-AF21-4886-BB1D-A3BF4A8DB25A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2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8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9" name="Datumsplatzhalter 11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8139909A-90AA-499D-B864-BCE3AD971010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BE4CB6E-7C22-40BC-9D16-8373C08E59B1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29288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F965E26F-AACD-434B-91EC-B8697234BD9C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FD7C9B13-ABAB-44D6-AC86-CB12175C0CD5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65163" y="477838"/>
            <a:ext cx="8151812" cy="1079500"/>
          </a:xfrm>
        </p:spPr>
        <p:txBody>
          <a:bodyPr/>
          <a:lstStyle>
            <a:lvl1pPr>
              <a:defRPr sz="2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latin typeface="Arial"/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latin typeface="Arial"/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5" name="Grafik 8" descr="MITNETZ_STROM_Logo_RGB_P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800" y="4616450"/>
            <a:ext cx="2239963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6129338"/>
            <a:ext cx="1116012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29288"/>
          </a:xfr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4" name="Datumsplatzhalter 1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297136A-CBCF-4455-AA74-DBF534051EED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5" name="Foliennummernplatzhalt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8191305C-C54C-4C90-94A2-2471FB4E8D17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9812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5" name="Datumsplatzhalter 12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8AEFF12-BD67-4E2E-83B5-DF612589137E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6" name="Foliennummernplatzhalter 1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F4D12194-A5FE-4CE6-8D94-DEA0A20D2897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29288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4" name="Datumsplatzhalter 2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B6D931F-40E1-4FF2-9672-83A76993C902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5" name="Foliennummernplatzhalter 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59747EC0-ED0C-4FA5-B6C7-3CBBAD5EA035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2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8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9" name="Datumsplatzhalter 14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2A4CB7C-A737-4706-BBAE-E3B263EFFD99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13" name="Foliennummernplatzhalter 1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1DBBEB66-7EFE-4425-8483-25E460B8CE26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5" name="Grafik 8" descr="MITNETZ_STROM_Logo_RGB_P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652963"/>
            <a:ext cx="2159000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913" y="6165850"/>
            <a:ext cx="1081087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92000"/>
          </a:xfr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9E887BC8-517E-463B-BD0A-AD767081AAC2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42C0E94E-2C36-4263-A9AA-4E22F45B079B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100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5" name="Datumsplatzhalter 11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BF7B70FF-0B70-42E2-B5C6-CACDD24F0427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6" name="Foliennummernplatzhalter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943492D0-5797-442E-994F-29E0836A44E0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13225888-6ABD-46BF-ADB9-06C0583E8F36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A641A83-AF21-4886-BB1D-A3BF4A8DB25A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2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8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9" name="Datumsplatzhalter 11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8139909A-90AA-499D-B864-BCE3AD971010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BE4CB6E-7C22-40BC-9D16-8373C08E59B1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65163" y="477838"/>
            <a:ext cx="8151812" cy="1079500"/>
          </a:xfrm>
        </p:spPr>
        <p:txBody>
          <a:bodyPr/>
          <a:lstStyle>
            <a:lvl1pPr>
              <a:defRPr sz="2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5" name="Grafik 8" descr="MITNETZ_STROM_Logo_RGB_P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652963"/>
            <a:ext cx="2159000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913" y="6165850"/>
            <a:ext cx="1081087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92000"/>
          </a:xfr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9E887BC8-517E-463B-BD0A-AD767081AAC2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42C0E94E-2C36-4263-A9AA-4E22F45B079B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100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5" name="Datumsplatzhalter 11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BF7B70FF-0B70-42E2-B5C6-CACDD24F0427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6" name="Foliennummernplatzhalter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943492D0-5797-442E-994F-29E0836A44E0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13225888-6ABD-46BF-ADB9-06C0583E8F36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A641A83-AF21-4886-BB1D-A3BF4A8DB25A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2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8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9" name="Datumsplatzhalter 11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8139909A-90AA-499D-B864-BCE3AD971010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BE4CB6E-7C22-40BC-9D16-8373C08E59B1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29288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F965E26F-AACD-434B-91EC-B8697234BD9C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FD7C9B13-ABAB-44D6-AC86-CB12175C0CD5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65163" y="477838"/>
            <a:ext cx="8151812" cy="1079500"/>
          </a:xfrm>
        </p:spPr>
        <p:txBody>
          <a:bodyPr/>
          <a:lstStyle>
            <a:lvl1pPr>
              <a:defRPr sz="2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5" name="Grafik 11" descr="MITNETZ_STROM_Logo_RGB_P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800" y="4616450"/>
            <a:ext cx="2239963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6129338"/>
            <a:ext cx="1116012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29288"/>
          </a:xfr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4" name="Datumsplatzhalter 7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cs typeface="Arial" charset="0"/>
              </a:defRPr>
            </a:lvl1pPr>
          </a:lstStyle>
          <a:p>
            <a:pPr>
              <a:defRPr/>
            </a:pPr>
            <a:fld id="{762FF539-7F9B-466C-836E-76B200B2773C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5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A3ECCFD3-9C7C-4DCF-938A-52296F929B2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6" name="Fußzeilenplatzhalter 10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  <p:transition>
    <p:fad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9812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5" name="Datumsplatzhalt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cs typeface="Arial" charset="0"/>
              </a:defRPr>
            </a:lvl1pPr>
          </a:lstStyle>
          <a:p>
            <a:pPr>
              <a:defRPr/>
            </a:pPr>
            <a:fld id="{BB8689A0-45F7-4FD4-A107-2537594B1400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6" name="Foliennummernplatzhalter 10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1E413E0A-8F45-4FFB-835A-D35AB7AEA01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7" name="Fußzeilenplatzhalter 11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  <p:transition>
    <p:fad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29288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4" name="Datumsplatzhalter 8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cs typeface="Arial" charset="0"/>
              </a:defRPr>
            </a:lvl1pPr>
          </a:lstStyle>
          <a:p>
            <a:pPr>
              <a:defRPr/>
            </a:pPr>
            <a:fld id="{15937ED2-1AF2-4CB1-94B6-E6308AC38F5E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5" name="Foliennummernplatzhalter 9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43B5CA29-1B92-424A-A535-213D4AC466D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6" name="Fußzeilenplatzhalter 10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  <p:transition>
    <p:fade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2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8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3" name="Titel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9" name="Datumsplatzhalter 16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cs typeface="Arial" charset="0"/>
              </a:defRPr>
            </a:lvl1pPr>
          </a:lstStyle>
          <a:p>
            <a:pPr>
              <a:defRPr/>
            </a:pPr>
            <a:fld id="{EEBB77C3-8509-40F6-AAC0-BFE6B1921809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12" name="Foliennummernplatzhalter 17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C3BE40EF-EB05-463A-A2C2-0E0AC3810EB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14" name="Fußzeilenplatzhalter 1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spcAft>
                <a:spcPct val="0"/>
              </a:spcAft>
              <a:buFontTx/>
              <a:buNone/>
              <a:defRPr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  <p:transition>
    <p:fade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5" name="Grafik 8" descr="MITNETZ_STROM_Logo_RGB_P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652963"/>
            <a:ext cx="2159000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913" y="6165850"/>
            <a:ext cx="1081087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92000"/>
          </a:xfr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9E887BC8-517E-463B-BD0A-AD767081AAC2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42C0E94E-2C36-4263-A9AA-4E22F45B079B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100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5" name="Datumsplatzhalter 11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BF7B70FF-0B70-42E2-B5C6-CACDD24F0427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6" name="Foliennummernplatzhalter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943492D0-5797-442E-994F-29E0836A44E0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13225888-6ABD-46BF-ADB9-06C0583E8F36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A641A83-AF21-4886-BB1D-A3BF4A8DB25A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2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8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9" name="Datumsplatzhalter 11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8139909A-90AA-499D-B864-BCE3AD971010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BE4CB6E-7C22-40BC-9D16-8373C08E59B1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29288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F965E26F-AACD-434B-91EC-B8697234BD9C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FD7C9B13-ABAB-44D6-AC86-CB12175C0CD5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65163" y="477838"/>
            <a:ext cx="8151812" cy="1079500"/>
          </a:xfrm>
        </p:spPr>
        <p:txBody>
          <a:bodyPr/>
          <a:lstStyle>
            <a:lvl1pPr>
              <a:defRPr sz="2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5" name="Grafik 8" descr="MITNETZ_STROM_Logo_RGB_P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652963"/>
            <a:ext cx="2159000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913" y="6165850"/>
            <a:ext cx="1081087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92000"/>
          </a:xfr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9E887BC8-517E-463B-BD0A-AD767081AAC2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42C0E94E-2C36-4263-A9AA-4E22F45B079B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100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5" name="Datumsplatzhalter 11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BF7B70FF-0B70-42E2-B5C6-CACDD24F0427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6" name="Foliennummernplatzhalter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943492D0-5797-442E-994F-29E0836A44E0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13225888-6ABD-46BF-ADB9-06C0583E8F36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A641A83-AF21-4886-BB1D-A3BF4A8DB25A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2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8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9" name="Datumsplatzhalter 11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8139909A-90AA-499D-B864-BCE3AD971010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BE4CB6E-7C22-40BC-9D16-8373C08E59B1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65163" y="477838"/>
            <a:ext cx="8151812" cy="1079500"/>
          </a:xfrm>
        </p:spPr>
        <p:txBody>
          <a:bodyPr/>
          <a:lstStyle>
            <a:lvl1pPr>
              <a:defRPr sz="2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5" name="Grafik 8" descr="MITNETZ_STROM_Logo_RGB_P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652963"/>
            <a:ext cx="2159000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913" y="6165850"/>
            <a:ext cx="1081087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92000"/>
          </a:xfr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9E887BC8-517E-463B-BD0A-AD767081AAC2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42C0E94E-2C36-4263-A9AA-4E22F45B079B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100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5" name="Datumsplatzhalter 11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BF7B70FF-0B70-42E2-B5C6-CACDD24F0427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6" name="Foliennummernplatzhalter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943492D0-5797-442E-994F-29E0836A44E0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13225888-6ABD-46BF-ADB9-06C0583E8F36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A641A83-AF21-4886-BB1D-A3BF4A8DB25A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2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8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9" name="Datumsplatzhalter 11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8139909A-90AA-499D-B864-BCE3AD971010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BE4CB6E-7C22-40BC-9D16-8373C08E59B1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29288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F965E26F-AACD-434B-91EC-B8697234BD9C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FD7C9B13-ABAB-44D6-AC86-CB12175C0CD5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65163" y="477838"/>
            <a:ext cx="8151812" cy="1079500"/>
          </a:xfrm>
        </p:spPr>
        <p:txBody>
          <a:bodyPr/>
          <a:lstStyle>
            <a:lvl1pPr>
              <a:defRPr sz="2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5" name="Grafik 8" descr="MITNETZ_STROM_Logo_RGB_P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652963"/>
            <a:ext cx="2159000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913" y="6165850"/>
            <a:ext cx="1081087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92000"/>
          </a:xfr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9E887BC8-517E-463B-BD0A-AD767081AAC2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42C0E94E-2C36-4263-A9AA-4E22F45B079B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100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5" name="Datumsplatzhalter 11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BF7B70FF-0B70-42E2-B5C6-CACDD24F0427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6" name="Foliennummernplatzhalter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943492D0-5797-442E-994F-29E0836A44E0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13225888-6ABD-46BF-ADB9-06C0583E8F36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A641A83-AF21-4886-BB1D-A3BF4A8DB25A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2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8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9" name="Datumsplatzhalter 11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8139909A-90AA-499D-B864-BCE3AD971010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BE4CB6E-7C22-40BC-9D16-8373C08E59B1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29288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F965E26F-AACD-434B-91EC-B8697234BD9C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FD7C9B13-ABAB-44D6-AC86-CB12175C0CD5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65163" y="477838"/>
            <a:ext cx="8151812" cy="1079500"/>
          </a:xfrm>
        </p:spPr>
        <p:txBody>
          <a:bodyPr/>
          <a:lstStyle>
            <a:lvl1pPr>
              <a:defRPr sz="2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  <a:defRPr/>
            </a:pPr>
            <a:r>
              <a:rPr lang="de-DE" sz="900" dirty="0">
                <a:solidFill>
                  <a:srgbClr val="000000"/>
                </a:solidFill>
                <a:cs typeface="Arial" charset="0"/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5" name="Grafik 8" descr="MITNETZ_STROM_Logo_RGB_P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652963"/>
            <a:ext cx="2159000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913" y="6165850"/>
            <a:ext cx="1081087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1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92000"/>
          </a:xfr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9E887BC8-517E-463B-BD0A-AD767081AAC2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42C0E94E-2C36-4263-A9AA-4E22F45B079B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100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5" name="Datumsplatzhalter 11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BF7B70FF-0B70-42E2-B5C6-CACDD24F0427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6" name="Foliennummernplatzhalter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943492D0-5797-442E-994F-29E0836A44E0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13225888-6ABD-46BF-ADB9-06C0583E8F36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A641A83-AF21-4886-BB1D-A3BF4A8DB25A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2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8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9" name="Datumsplatzhalter 11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8139909A-90AA-499D-B864-BCE3AD971010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BE4CB6E-7C22-40BC-9D16-8373C08E59B1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29288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4" name="Datumsplatzhalter 11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fld id="{F965E26F-AACD-434B-91EC-B8697234BD9C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FD7C9B13-ABAB-44D6-AC86-CB12175C0CD5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65163" y="477838"/>
            <a:ext cx="8151812" cy="1079500"/>
          </a:xfrm>
        </p:spPr>
        <p:txBody>
          <a:bodyPr/>
          <a:lstStyle>
            <a:lvl1pPr>
              <a:defRPr sz="2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</a:pPr>
            <a:r>
              <a:rPr lang="de-DE" sz="900" dirty="0" smtClean="0">
                <a:solidFill>
                  <a:srgbClr val="000000"/>
                </a:solidFill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</a:pPr>
            <a:r>
              <a:rPr lang="de-DE" sz="900" dirty="0" smtClean="0">
                <a:solidFill>
                  <a:srgbClr val="000000"/>
                </a:solidFill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9" name="Grafik 8" descr="MITNETZ_STROM_Logo_RGB_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653136"/>
            <a:ext cx="2160240" cy="966524"/>
          </a:xfrm>
          <a:prstGeom prst="rect">
            <a:avLst/>
          </a:prstGeom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836" y="6165304"/>
            <a:ext cx="1081164" cy="50405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92000"/>
          </a:xfrm>
        </p:spPr>
        <p:txBody>
          <a:bodyPr lIns="0" tIns="0" rIns="0" bIns="0"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 lIns="0" tIns="0" rIns="0" bIns="0"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6" name="Datumsplatzhalter 1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A2E51349-6134-48F5-8141-5A1066F86CD1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7" name="Foliennummernplatzhalt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100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endParaRPr lang="de-DE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3" name="Datumsplatzhalter 12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9860BE34-A901-40CD-86EB-A5A83F187417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4" name="Foliennummernplatzhalter 1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26A7EB25-1F49-4655-855B-49F110E5AE75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92000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</p:spTree>
  </p:cSld>
  <p:clrMapOvr>
    <a:masterClrMapping/>
  </p:clrMapOvr>
  <p:transition>
    <p:fade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/>
          <a:lstStyle>
            <a:lvl1pPr>
              <a:buNone/>
              <a:defRPr/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/>
          <a:lstStyle>
            <a:lvl1pPr>
              <a:buNone/>
              <a:defRPr/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0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0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15" name="Datumsplatzhalter 1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54D51D08-E1FC-4F1E-97D1-4F9C48DFA44C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6" name="Foliennummernplatzhalter 1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ftr" sz="quarter" idx="10"/>
          </p:nvPr>
        </p:nvSpPr>
        <p:spPr>
          <a:xfrm>
            <a:off x="3348038" y="6407150"/>
            <a:ext cx="2447925" cy="2159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7825A51A-ACDE-44B6-A635-894CEE885628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</a:pPr>
            <a:endParaRPr lang="de-DE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</a:pPr>
            <a:r>
              <a:rPr lang="de-DE" sz="900" dirty="0" smtClean="0">
                <a:solidFill>
                  <a:srgbClr val="000000"/>
                </a:solidFill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</a:pPr>
            <a:r>
              <a:rPr lang="de-DE" sz="900" dirty="0" smtClean="0">
                <a:solidFill>
                  <a:srgbClr val="000000"/>
                </a:solidFill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9" name="Grafik 8" descr="MITNETZ_STROM_Logo_RGB_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653136"/>
            <a:ext cx="2160240" cy="966524"/>
          </a:xfrm>
          <a:prstGeom prst="rect">
            <a:avLst/>
          </a:prstGeom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836" y="6165304"/>
            <a:ext cx="1081164" cy="50405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92000"/>
          </a:xfrm>
        </p:spPr>
        <p:txBody>
          <a:bodyPr lIns="0" tIns="0" rIns="0" bIns="0"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 lIns="0" tIns="0" rIns="0" bIns="0"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6" name="Datumsplatzhalter 1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A2E51349-6134-48F5-8141-5A1066F86CD1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7" name="Foliennummernplatzhalt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100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endParaRPr lang="de-DE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3" name="Datumsplatzhalter 12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9860BE34-A901-40CD-86EB-A5A83F187417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4" name="Foliennummernplatzhalter 1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26A7EB25-1F49-4655-855B-49F110E5AE75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92000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</p:spTree>
  </p:cSld>
  <p:clrMapOvr>
    <a:masterClrMapping/>
  </p:clrMapOvr>
  <p:transition>
    <p:fade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/>
          <a:lstStyle>
            <a:lvl1pPr>
              <a:buNone/>
              <a:defRPr/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/>
          <a:lstStyle>
            <a:lvl1pPr>
              <a:buNone/>
              <a:defRPr/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0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0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15" name="Datumsplatzhalter 1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54D51D08-E1FC-4F1E-97D1-4F9C48DFA44C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6" name="Foliennummernplatzhalter 1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ftr" sz="quarter" idx="10"/>
          </p:nvPr>
        </p:nvSpPr>
        <p:spPr>
          <a:xfrm>
            <a:off x="3348038" y="6407150"/>
            <a:ext cx="2447925" cy="2159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7825A51A-ACDE-44B6-A635-894CEE885628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</a:pPr>
            <a:endParaRPr lang="de-DE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</a:pPr>
            <a:r>
              <a:rPr lang="de-DE" sz="900" dirty="0" smtClean="0">
                <a:solidFill>
                  <a:srgbClr val="000000"/>
                </a:solidFill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</a:pPr>
            <a:r>
              <a:rPr lang="de-DE" sz="900" dirty="0" smtClean="0">
                <a:solidFill>
                  <a:srgbClr val="000000"/>
                </a:solidFill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9" name="Grafik 8" descr="MITNETZ_STROM_Logo_RGB_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653136"/>
            <a:ext cx="2160240" cy="966524"/>
          </a:xfrm>
          <a:prstGeom prst="rect">
            <a:avLst/>
          </a:prstGeom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836" y="6165304"/>
            <a:ext cx="1081164" cy="50405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92000"/>
          </a:xfrm>
        </p:spPr>
        <p:txBody>
          <a:bodyPr lIns="0" tIns="0" rIns="0" bIns="0"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 lIns="0" tIns="0" rIns="0" bIns="0"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6" name="Datumsplatzhalter 1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A2E51349-6134-48F5-8141-5A1066F86CD1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7" name="Foliennummernplatzhalt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100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endParaRPr lang="de-DE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3" name="Datumsplatzhalter 12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9860BE34-A901-40CD-86EB-A5A83F187417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4" name="Foliennummernplatzhalter 1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26A7EB25-1F49-4655-855B-49F110E5AE75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92000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</p:spTree>
  </p:cSld>
  <p:clrMapOvr>
    <a:masterClrMapping/>
  </p:clrMapOvr>
  <p:transition>
    <p:fade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/>
          <a:lstStyle>
            <a:lvl1pPr>
              <a:buNone/>
              <a:defRPr/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/>
          <a:lstStyle>
            <a:lvl1pPr>
              <a:buNone/>
              <a:defRPr/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0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0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15" name="Datumsplatzhalter 1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54D51D08-E1FC-4F1E-97D1-4F9C48DFA44C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6" name="Foliennummernplatzhalter 1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ftr" sz="quarter" idx="10"/>
          </p:nvPr>
        </p:nvSpPr>
        <p:spPr>
          <a:xfrm>
            <a:off x="3348038" y="6407150"/>
            <a:ext cx="2447925" cy="2159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7825A51A-ACDE-44B6-A635-894CEE885628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</a:pPr>
            <a:endParaRPr lang="de-DE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</a:pPr>
            <a:r>
              <a:rPr lang="de-DE" sz="900" dirty="0" smtClean="0">
                <a:solidFill>
                  <a:srgbClr val="000000"/>
                </a:solidFill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</a:pPr>
            <a:r>
              <a:rPr lang="de-DE" sz="900" dirty="0" smtClean="0">
                <a:solidFill>
                  <a:srgbClr val="000000"/>
                </a:solidFill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9" name="Grafik 8" descr="MITNETZ_STROM_Logo_RGB_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653136"/>
            <a:ext cx="2160240" cy="966524"/>
          </a:xfrm>
          <a:prstGeom prst="rect">
            <a:avLst/>
          </a:prstGeom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836" y="6165304"/>
            <a:ext cx="1081164" cy="50405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92000"/>
          </a:xfrm>
        </p:spPr>
        <p:txBody>
          <a:bodyPr lIns="0" tIns="0" rIns="0" bIns="0"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 lIns="0" tIns="0" rIns="0" bIns="0"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6" name="Datumsplatzhalter 1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A2E51349-6134-48F5-8141-5A1066F86CD1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7" name="Foliennummernplatzhalt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100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endParaRPr lang="de-DE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3" name="Datumsplatzhalter 12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9860BE34-A901-40CD-86EB-A5A83F187417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4" name="Foliennummernplatzhalter 1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26A7EB25-1F49-4655-855B-49F110E5AE75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92000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</p:spTree>
  </p:cSld>
  <p:clrMapOvr>
    <a:masterClrMapping/>
  </p:clrMapOvr>
  <p:transition>
    <p:fade/>
  </p:transition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/>
          <a:lstStyle>
            <a:lvl1pPr>
              <a:buNone/>
              <a:defRPr/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/>
          <a:lstStyle>
            <a:lvl1pPr>
              <a:buNone/>
              <a:defRPr/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0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0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15" name="Datumsplatzhalter 1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54D51D08-E1FC-4F1E-97D1-4F9C48DFA44C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6" name="Foliennummernplatzhalter 1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ftr" sz="quarter" idx="10"/>
          </p:nvPr>
        </p:nvSpPr>
        <p:spPr>
          <a:xfrm>
            <a:off x="3348038" y="6407150"/>
            <a:ext cx="2447925" cy="2159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7825A51A-ACDE-44B6-A635-894CEE885628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</a:pPr>
            <a:endParaRPr lang="de-DE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Farbig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</a:pPr>
            <a:r>
              <a:rPr lang="de-DE" sz="900" dirty="0" smtClean="0">
                <a:solidFill>
                  <a:srgbClr val="000000"/>
                </a:solidFill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</a:pPr>
            <a:r>
              <a:rPr lang="de-DE" sz="900" dirty="0" smtClean="0">
                <a:solidFill>
                  <a:srgbClr val="000000"/>
                </a:solidFill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/>
          <a:lstStyle>
            <a:lvl1pPr>
              <a:buFontTx/>
              <a:buNone/>
              <a:defRPr sz="36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9" name="Grafik 8" descr="MITNETZ_STROM_Logo_RGB_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653136"/>
            <a:ext cx="2160240" cy="966524"/>
          </a:xfrm>
          <a:prstGeom prst="rect">
            <a:avLst/>
          </a:prstGeom>
        </p:spPr>
      </p:pic>
      <p:pic>
        <p:nvPicPr>
          <p:cNvPr id="6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836" y="6165304"/>
            <a:ext cx="1081164" cy="50405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684000" y="1692000"/>
            <a:ext cx="7776000" cy="4392000"/>
          </a:xfrm>
        </p:spPr>
        <p:txBody>
          <a:bodyPr lIns="0" tIns="0" rIns="0" bIns="0"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 lIns="0" tIns="0" rIns="0" bIns="0"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6" name="Datumsplatzhalter 1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A2E51349-6134-48F5-8141-5A1066F86CD1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7" name="Foliennummernplatzhalt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684000" y="5040000"/>
            <a:ext cx="7776000" cy="100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  <a:endParaRPr lang="de-DE" dirty="0"/>
          </a:p>
        </p:txBody>
      </p:sp>
      <p:sp>
        <p:nvSpPr>
          <p:cNvPr id="8" name="Diagrammplatzhalter 7"/>
          <p:cNvSpPr>
            <a:spLocks noGrp="1"/>
          </p:cNvSpPr>
          <p:nvPr>
            <p:ph type="chart" sz="quarter" idx="11"/>
          </p:nvPr>
        </p:nvSpPr>
        <p:spPr>
          <a:xfrm>
            <a:off x="684000" y="1692000"/>
            <a:ext cx="4680000" cy="3060000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endParaRPr lang="de-DE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3" name="Datumsplatzhalter 12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9860BE34-A901-40CD-86EB-A5A83F187417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4" name="Foliennummernplatzhalter 1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26A7EB25-1F49-4655-855B-49F110E5AE75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8" name="Inhaltsplatzhalter 7"/>
          <p:cNvSpPr>
            <a:spLocks noGrp="1"/>
          </p:cNvSpPr>
          <p:nvPr>
            <p:ph sz="quarter" idx="12"/>
          </p:nvPr>
        </p:nvSpPr>
        <p:spPr>
          <a:xfrm>
            <a:off x="684000" y="1692000"/>
            <a:ext cx="7776000" cy="4392000"/>
          </a:xfrm>
        </p:spPr>
        <p:txBody>
          <a:bodyPr/>
          <a:lstStyle>
            <a:lvl1pPr>
              <a:buNone/>
              <a:defRPr/>
            </a:lvl1pPr>
            <a:lvl3pPr marL="0"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</p:spTree>
  </p:cSld>
  <p:clrMapOvr>
    <a:masterClrMapping/>
  </p:clrMapOvr>
  <p:transition>
    <p:fade/>
  </p:transition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2"/>
          </p:nvPr>
        </p:nvSpPr>
        <p:spPr>
          <a:xfrm>
            <a:off x="684000" y="180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/>
          <a:lstStyle>
            <a:lvl1pPr>
              <a:buNone/>
              <a:defRPr/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8" name="Bildplatzhalter 6"/>
          <p:cNvSpPr>
            <a:spLocks noGrp="1"/>
          </p:cNvSpPr>
          <p:nvPr>
            <p:ph type="pic" sz="quarter" idx="13"/>
          </p:nvPr>
        </p:nvSpPr>
        <p:spPr>
          <a:xfrm>
            <a:off x="684000" y="3960000"/>
            <a:ext cx="1800000" cy="1800000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txBody>
          <a:bodyPr/>
          <a:lstStyle>
            <a:lvl1pPr>
              <a:buNone/>
              <a:defRPr/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3600000" y="1800000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1" name="Textplatzhalter 9"/>
          <p:cNvSpPr>
            <a:spLocks noGrp="1"/>
          </p:cNvSpPr>
          <p:nvPr>
            <p:ph type="body" sz="quarter" idx="15"/>
          </p:nvPr>
        </p:nvSpPr>
        <p:spPr>
          <a:xfrm>
            <a:off x="3600000" y="3960000"/>
            <a:ext cx="4680000" cy="108083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15" name="Datumsplatzhalter 1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fld id="{54D51D08-E1FC-4F1E-97D1-4F9C48DFA44C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6" name="Foliennummernplatzhalter 1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ftr" sz="quarter" idx="10"/>
          </p:nvPr>
        </p:nvSpPr>
        <p:spPr>
          <a:xfrm>
            <a:off x="3348038" y="6407150"/>
            <a:ext cx="2447925" cy="2159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7825A51A-ACDE-44B6-A635-894CEE885628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srgbClr val="FFDD00"/>
              </a:buClr>
            </a:pPr>
            <a:endParaRPr lang="de-DE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12"/>
          <p:cNvSpPr>
            <a:spLocks noGrp="1"/>
          </p:cNvSpPr>
          <p:nvPr>
            <p:ph type="dt" sz="half" idx="12"/>
          </p:nvPr>
        </p:nvSpPr>
        <p:spPr>
          <a:xfrm>
            <a:off x="7344000" y="6300000"/>
            <a:ext cx="576000" cy="288000"/>
          </a:xfrm>
        </p:spPr>
        <p:txBody>
          <a:bodyPr/>
          <a:lstStyle/>
          <a:p>
            <a:fld id="{9860BE34-A901-40CD-86EB-A5A83F187417}" type="datetime1">
              <a:rPr lang="de-DE" smtClean="0">
                <a:solidFill>
                  <a:srgbClr val="000000"/>
                </a:solidFill>
              </a:rPr>
              <a:pPr/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3"/>
          <p:cNvSpPr>
            <a:spLocks noGrp="1"/>
          </p:cNvSpPr>
          <p:nvPr>
            <p:ph type="sldNum" sz="quarter" idx="13"/>
          </p:nvPr>
        </p:nvSpPr>
        <p:spPr>
          <a:xfrm>
            <a:off x="8244408" y="6300000"/>
            <a:ext cx="575742" cy="288000"/>
          </a:xfrm>
        </p:spPr>
        <p:txBody>
          <a:bodyPr/>
          <a:lstStyle/>
          <a:p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2"/>
          <p:cNvSpPr>
            <a:spLocks noGrp="1"/>
          </p:cNvSpPr>
          <p:nvPr>
            <p:ph type="dt" sz="half" idx="12"/>
          </p:nvPr>
        </p:nvSpPr>
        <p:spPr>
          <a:xfrm>
            <a:off x="7344000" y="6300000"/>
            <a:ext cx="576000" cy="288000"/>
          </a:xfrm>
        </p:spPr>
        <p:txBody>
          <a:bodyPr/>
          <a:lstStyle/>
          <a:p>
            <a:fld id="{9860BE34-A901-40CD-86EB-A5A83F187417}" type="datetime1">
              <a:rPr lang="de-DE" smtClean="0">
                <a:solidFill>
                  <a:srgbClr val="000000"/>
                </a:solidFill>
              </a:rPr>
              <a:pPr/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3"/>
          <p:cNvSpPr>
            <a:spLocks noGrp="1"/>
          </p:cNvSpPr>
          <p:nvPr>
            <p:ph type="sldNum" sz="quarter" idx="13"/>
          </p:nvPr>
        </p:nvSpPr>
        <p:spPr>
          <a:xfrm>
            <a:off x="8244408" y="6300000"/>
            <a:ext cx="575742" cy="288000"/>
          </a:xfrm>
        </p:spPr>
        <p:txBody>
          <a:bodyPr/>
          <a:lstStyle/>
          <a:p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3" name="Picture 1" descr="C:\Dokumente und Einstellungen\h100578\Desktop\Bild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973"/>
            <a:ext cx="9144000" cy="6864973"/>
          </a:xfrm>
          <a:prstGeom prst="rect">
            <a:avLst/>
          </a:prstGeom>
          <a:noFill/>
        </p:spPr>
      </p:pic>
      <p:sp>
        <p:nvSpPr>
          <p:cNvPr id="6" name="Text Box 5"/>
          <p:cNvSpPr txBox="1">
            <a:spLocks noChangeArrowheads="1"/>
          </p:cNvSpPr>
          <p:nvPr userDrawn="1"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</a:pPr>
            <a:r>
              <a:rPr lang="de-DE" sz="900" dirty="0" smtClean="0">
                <a:solidFill>
                  <a:srgbClr val="000000"/>
                </a:solidFill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12"/>
          <p:cNvSpPr>
            <a:spLocks noGrp="1"/>
          </p:cNvSpPr>
          <p:nvPr>
            <p:ph type="dt" sz="half" idx="12"/>
          </p:nvPr>
        </p:nvSpPr>
        <p:spPr>
          <a:xfrm>
            <a:off x="7344000" y="6300000"/>
            <a:ext cx="576000" cy="288000"/>
          </a:xfrm>
        </p:spPr>
        <p:txBody>
          <a:bodyPr/>
          <a:lstStyle/>
          <a:p>
            <a:fld id="{E352E829-63FA-48D4-A48F-8F1083D24263}" type="datetime1">
              <a:rPr lang="de-DE" smtClean="0">
                <a:solidFill>
                  <a:srgbClr val="000000"/>
                </a:solidFill>
              </a:rPr>
              <a:pPr/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" name="Foliennummernplatzhalter 13"/>
          <p:cNvSpPr>
            <a:spLocks noGrp="1"/>
          </p:cNvSpPr>
          <p:nvPr>
            <p:ph type="sldNum" sz="quarter" idx="13"/>
          </p:nvPr>
        </p:nvSpPr>
        <p:spPr>
          <a:xfrm>
            <a:off x="8244408" y="6300000"/>
            <a:ext cx="575742" cy="288000"/>
          </a:xfrm>
        </p:spPr>
        <p:txBody>
          <a:bodyPr/>
          <a:lstStyle/>
          <a:p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12"/>
          <p:cNvSpPr>
            <a:spLocks noGrp="1"/>
          </p:cNvSpPr>
          <p:nvPr>
            <p:ph type="dt" sz="half" idx="12"/>
          </p:nvPr>
        </p:nvSpPr>
        <p:spPr>
          <a:xfrm>
            <a:off x="7344000" y="6300000"/>
            <a:ext cx="576000" cy="288000"/>
          </a:xfrm>
        </p:spPr>
        <p:txBody>
          <a:bodyPr/>
          <a:lstStyle/>
          <a:p>
            <a:fld id="{9860BE34-A901-40CD-86EB-A5A83F187417}" type="datetime1">
              <a:rPr lang="de-DE" smtClean="0">
                <a:solidFill>
                  <a:srgbClr val="000000"/>
                </a:solidFill>
              </a:rPr>
              <a:pPr/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3"/>
          <p:cNvSpPr>
            <a:spLocks noGrp="1"/>
          </p:cNvSpPr>
          <p:nvPr>
            <p:ph type="sldNum" sz="quarter" idx="13"/>
          </p:nvPr>
        </p:nvSpPr>
        <p:spPr>
          <a:xfrm>
            <a:off x="8244408" y="6300000"/>
            <a:ext cx="575742" cy="288000"/>
          </a:xfrm>
        </p:spPr>
        <p:txBody>
          <a:bodyPr/>
          <a:lstStyle/>
          <a:p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2"/>
          <p:cNvSpPr>
            <a:spLocks noGrp="1"/>
          </p:cNvSpPr>
          <p:nvPr>
            <p:ph type="dt" sz="half" idx="12"/>
          </p:nvPr>
        </p:nvSpPr>
        <p:spPr>
          <a:xfrm>
            <a:off x="7344000" y="6300000"/>
            <a:ext cx="576000" cy="288000"/>
          </a:xfrm>
        </p:spPr>
        <p:txBody>
          <a:bodyPr/>
          <a:lstStyle/>
          <a:p>
            <a:fld id="{9860BE34-A901-40CD-86EB-A5A83F187417}" type="datetime1">
              <a:rPr lang="de-DE" smtClean="0">
                <a:solidFill>
                  <a:srgbClr val="000000"/>
                </a:solidFill>
              </a:rPr>
              <a:pPr/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3"/>
          <p:cNvSpPr>
            <a:spLocks noGrp="1"/>
          </p:cNvSpPr>
          <p:nvPr>
            <p:ph type="sldNum" sz="quarter" idx="13"/>
          </p:nvPr>
        </p:nvSpPr>
        <p:spPr>
          <a:xfrm>
            <a:off x="8244408" y="6300000"/>
            <a:ext cx="575742" cy="288000"/>
          </a:xfrm>
        </p:spPr>
        <p:txBody>
          <a:bodyPr/>
          <a:lstStyle/>
          <a:p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3" name="Picture 1" descr="C:\Dokumente und Einstellungen\h100578\Desktop\Bild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973"/>
            <a:ext cx="9144000" cy="6864973"/>
          </a:xfrm>
          <a:prstGeom prst="rect">
            <a:avLst/>
          </a:prstGeom>
          <a:noFill/>
        </p:spPr>
      </p:pic>
      <p:sp>
        <p:nvSpPr>
          <p:cNvPr id="6" name="Text Box 5"/>
          <p:cNvSpPr txBox="1">
            <a:spLocks noChangeArrowheads="1"/>
          </p:cNvSpPr>
          <p:nvPr userDrawn="1"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</a:pPr>
            <a:r>
              <a:rPr lang="de-DE" sz="900" dirty="0" smtClean="0">
                <a:solidFill>
                  <a:srgbClr val="000000"/>
                </a:solidFill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12"/>
          <p:cNvSpPr>
            <a:spLocks noGrp="1"/>
          </p:cNvSpPr>
          <p:nvPr>
            <p:ph type="dt" sz="half" idx="12"/>
          </p:nvPr>
        </p:nvSpPr>
        <p:spPr>
          <a:xfrm>
            <a:off x="7344000" y="6300000"/>
            <a:ext cx="576000" cy="288000"/>
          </a:xfrm>
        </p:spPr>
        <p:txBody>
          <a:bodyPr/>
          <a:lstStyle/>
          <a:p>
            <a:fld id="{9860BE34-A901-40CD-86EB-A5A83F187417}" type="datetime1">
              <a:rPr lang="de-DE" smtClean="0">
                <a:solidFill>
                  <a:srgbClr val="000000"/>
                </a:solidFill>
              </a:rPr>
              <a:pPr/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3"/>
          <p:cNvSpPr>
            <a:spLocks noGrp="1"/>
          </p:cNvSpPr>
          <p:nvPr>
            <p:ph type="sldNum" sz="quarter" idx="13"/>
          </p:nvPr>
        </p:nvSpPr>
        <p:spPr>
          <a:xfrm>
            <a:off x="8244408" y="6300000"/>
            <a:ext cx="575742" cy="288000"/>
          </a:xfrm>
        </p:spPr>
        <p:txBody>
          <a:bodyPr/>
          <a:lstStyle/>
          <a:p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2"/>
          <p:cNvSpPr>
            <a:spLocks noGrp="1"/>
          </p:cNvSpPr>
          <p:nvPr>
            <p:ph type="dt" sz="half" idx="12"/>
          </p:nvPr>
        </p:nvSpPr>
        <p:spPr>
          <a:xfrm>
            <a:off x="7344000" y="6300000"/>
            <a:ext cx="576000" cy="288000"/>
          </a:xfrm>
        </p:spPr>
        <p:txBody>
          <a:bodyPr/>
          <a:lstStyle/>
          <a:p>
            <a:fld id="{9860BE34-A901-40CD-86EB-A5A83F187417}" type="datetime1">
              <a:rPr lang="de-DE" smtClean="0">
                <a:solidFill>
                  <a:srgbClr val="000000"/>
                </a:solidFill>
              </a:rPr>
              <a:pPr/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3"/>
          <p:cNvSpPr>
            <a:spLocks noGrp="1"/>
          </p:cNvSpPr>
          <p:nvPr>
            <p:ph type="sldNum" sz="quarter" idx="13"/>
          </p:nvPr>
        </p:nvSpPr>
        <p:spPr>
          <a:xfrm>
            <a:off x="8244408" y="6300000"/>
            <a:ext cx="575742" cy="288000"/>
          </a:xfrm>
        </p:spPr>
        <p:txBody>
          <a:bodyPr/>
          <a:lstStyle/>
          <a:p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3" name="Picture 1" descr="C:\Dokumente und Einstellungen\h100578\Desktop\Bild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973"/>
            <a:ext cx="9144000" cy="6864973"/>
          </a:xfrm>
          <a:prstGeom prst="rect">
            <a:avLst/>
          </a:prstGeom>
          <a:noFill/>
        </p:spPr>
      </p:pic>
      <p:sp>
        <p:nvSpPr>
          <p:cNvPr id="6" name="Text Box 5"/>
          <p:cNvSpPr txBox="1">
            <a:spLocks noChangeArrowheads="1"/>
          </p:cNvSpPr>
          <p:nvPr userDrawn="1"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</a:pPr>
            <a:r>
              <a:rPr lang="de-DE" sz="900" dirty="0" smtClean="0">
                <a:solidFill>
                  <a:srgbClr val="000000"/>
                </a:solidFill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12"/>
          <p:cNvSpPr>
            <a:spLocks noGrp="1"/>
          </p:cNvSpPr>
          <p:nvPr>
            <p:ph type="dt" sz="half" idx="12"/>
          </p:nvPr>
        </p:nvSpPr>
        <p:spPr>
          <a:xfrm>
            <a:off x="7344000" y="6300000"/>
            <a:ext cx="576000" cy="288000"/>
          </a:xfrm>
        </p:spPr>
        <p:txBody>
          <a:bodyPr/>
          <a:lstStyle/>
          <a:p>
            <a:fld id="{E352E829-63FA-48D4-A48F-8F1083D24263}" type="datetime1">
              <a:rPr lang="de-DE" smtClean="0">
                <a:solidFill>
                  <a:srgbClr val="000000"/>
                </a:solidFill>
              </a:rPr>
              <a:pPr/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" name="Foliennummernplatzhalter 13"/>
          <p:cNvSpPr>
            <a:spLocks noGrp="1"/>
          </p:cNvSpPr>
          <p:nvPr>
            <p:ph type="sldNum" sz="quarter" idx="13"/>
          </p:nvPr>
        </p:nvSpPr>
        <p:spPr>
          <a:xfrm>
            <a:off x="8244408" y="6300000"/>
            <a:ext cx="575742" cy="288000"/>
          </a:xfrm>
        </p:spPr>
        <p:txBody>
          <a:bodyPr/>
          <a:lstStyle/>
          <a:p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12"/>
          <p:cNvSpPr>
            <a:spLocks noGrp="1"/>
          </p:cNvSpPr>
          <p:nvPr>
            <p:ph type="dt" sz="half" idx="12"/>
          </p:nvPr>
        </p:nvSpPr>
        <p:spPr>
          <a:xfrm>
            <a:off x="7344000" y="6300000"/>
            <a:ext cx="576000" cy="288000"/>
          </a:xfrm>
        </p:spPr>
        <p:txBody>
          <a:bodyPr/>
          <a:lstStyle/>
          <a:p>
            <a:fld id="{9860BE34-A901-40CD-86EB-A5A83F187417}" type="datetime1">
              <a:rPr lang="de-DE" smtClean="0">
                <a:solidFill>
                  <a:srgbClr val="000000"/>
                </a:solidFill>
              </a:rPr>
              <a:pPr/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3"/>
          <p:cNvSpPr>
            <a:spLocks noGrp="1"/>
          </p:cNvSpPr>
          <p:nvPr>
            <p:ph type="sldNum" sz="quarter" idx="13"/>
          </p:nvPr>
        </p:nvSpPr>
        <p:spPr>
          <a:xfrm>
            <a:off x="8244408" y="6300000"/>
            <a:ext cx="575742" cy="288000"/>
          </a:xfrm>
        </p:spPr>
        <p:txBody>
          <a:bodyPr/>
          <a:lstStyle/>
          <a:p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2"/>
          <p:cNvSpPr>
            <a:spLocks noGrp="1"/>
          </p:cNvSpPr>
          <p:nvPr>
            <p:ph type="dt" sz="half" idx="12"/>
          </p:nvPr>
        </p:nvSpPr>
        <p:spPr>
          <a:xfrm>
            <a:off x="7344000" y="6300000"/>
            <a:ext cx="576000" cy="288000"/>
          </a:xfrm>
        </p:spPr>
        <p:txBody>
          <a:bodyPr/>
          <a:lstStyle/>
          <a:p>
            <a:fld id="{9860BE34-A901-40CD-86EB-A5A83F187417}" type="datetime1">
              <a:rPr lang="de-DE" smtClean="0">
                <a:solidFill>
                  <a:srgbClr val="000000"/>
                </a:solidFill>
              </a:rPr>
              <a:pPr/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3"/>
          <p:cNvSpPr>
            <a:spLocks noGrp="1"/>
          </p:cNvSpPr>
          <p:nvPr>
            <p:ph type="sldNum" sz="quarter" idx="13"/>
          </p:nvPr>
        </p:nvSpPr>
        <p:spPr>
          <a:xfrm>
            <a:off x="8244408" y="6300000"/>
            <a:ext cx="575742" cy="288000"/>
          </a:xfrm>
        </p:spPr>
        <p:txBody>
          <a:bodyPr/>
          <a:lstStyle/>
          <a:p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3" name="Picture 1" descr="C:\Dokumente und Einstellungen\h100578\Desktop\Bild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973"/>
            <a:ext cx="9144000" cy="6864973"/>
          </a:xfrm>
          <a:prstGeom prst="rect">
            <a:avLst/>
          </a:prstGeom>
          <a:noFill/>
        </p:spPr>
      </p:pic>
      <p:sp>
        <p:nvSpPr>
          <p:cNvPr id="6" name="Text Box 5"/>
          <p:cNvSpPr txBox="1">
            <a:spLocks noChangeArrowheads="1"/>
          </p:cNvSpPr>
          <p:nvPr userDrawn="1"/>
        </p:nvSpPr>
        <p:spPr bwMode="auto">
          <a:xfrm>
            <a:off x="719138" y="6423025"/>
            <a:ext cx="8097837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r" eaLnBrk="0" hangingPunct="0">
              <a:spcAft>
                <a:spcPct val="0"/>
              </a:spcAft>
              <a:buClrTx/>
              <a:buFontTx/>
              <a:buNone/>
            </a:pPr>
            <a:r>
              <a:rPr lang="de-DE" sz="900" dirty="0" smtClean="0">
                <a:solidFill>
                  <a:srgbClr val="000000"/>
                </a:solidFill>
              </a:rPr>
              <a:t>Mitteldeutsche Netzgesellschaft Strom mbH | Magdeburger Straße 36 | 06112 Halle (Saale) | www.mitnetz-strom.de</a:t>
            </a: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684000" y="906463"/>
            <a:ext cx="7776000" cy="19440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684000" y="2988000"/>
            <a:ext cx="7776000" cy="122396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>
            <a:lvl1pPr>
              <a:buFontTx/>
              <a:buNone/>
              <a:defRPr sz="36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12"/>
          <p:cNvSpPr>
            <a:spLocks noGrp="1"/>
          </p:cNvSpPr>
          <p:nvPr>
            <p:ph type="dt" sz="half" idx="12"/>
          </p:nvPr>
        </p:nvSpPr>
        <p:spPr>
          <a:xfrm>
            <a:off x="7344000" y="6300000"/>
            <a:ext cx="576000" cy="288000"/>
          </a:xfrm>
        </p:spPr>
        <p:txBody>
          <a:bodyPr/>
          <a:lstStyle/>
          <a:p>
            <a:fld id="{E352E829-63FA-48D4-A48F-8F1083D24263}" type="datetime1">
              <a:rPr lang="de-DE" smtClean="0">
                <a:solidFill>
                  <a:srgbClr val="000000"/>
                </a:solidFill>
              </a:rPr>
              <a:pPr/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" name="Foliennummernplatzhalter 13"/>
          <p:cNvSpPr>
            <a:spLocks noGrp="1"/>
          </p:cNvSpPr>
          <p:nvPr>
            <p:ph type="sldNum" sz="quarter" idx="13"/>
          </p:nvPr>
        </p:nvSpPr>
        <p:spPr>
          <a:xfrm>
            <a:off x="8244408" y="6300000"/>
            <a:ext cx="575742" cy="288000"/>
          </a:xfrm>
        </p:spPr>
        <p:txBody>
          <a:bodyPr/>
          <a:lstStyle/>
          <a:p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/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0.xml"/><Relationship Id="rId9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8.xml"/><Relationship Id="rId9" Type="http://schemas.openxmlformats.org/officeDocument/2006/relationships/image" Target="../media/image1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36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35.xml"/><Relationship Id="rId9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42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5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3.xml"/><Relationship Id="rId9" Type="http://schemas.openxmlformats.org/officeDocument/2006/relationships/image" Target="../media/image2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theme" Target="../theme/theme7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0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9.xml"/><Relationship Id="rId9" Type="http://schemas.openxmlformats.org/officeDocument/2006/relationships/image" Target="../media/image1.jpe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7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56.xml"/><Relationship Id="rId9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theme" Target="../theme/theme9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64.xml"/><Relationship Id="rId9" Type="http://schemas.openxmlformats.org/officeDocument/2006/relationships/image" Target="../media/image1.jpe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72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71.xml"/><Relationship Id="rId9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1.xml"/><Relationship Id="rId3" Type="http://schemas.openxmlformats.org/officeDocument/2006/relationships/slideLayout" Target="../slideLayouts/slideLayout78.xml"/><Relationship Id="rId7" Type="http://schemas.openxmlformats.org/officeDocument/2006/relationships/slideLayout" Target="../slideLayouts/slideLayout82.xml"/><Relationship Id="rId2" Type="http://schemas.openxmlformats.org/officeDocument/2006/relationships/slideLayout" Target="../slideLayouts/slideLayout77.xml"/><Relationship Id="rId1" Type="http://schemas.openxmlformats.org/officeDocument/2006/relationships/slideLayout" Target="../slideLayouts/slideLayout76.xml"/><Relationship Id="rId6" Type="http://schemas.openxmlformats.org/officeDocument/2006/relationships/slideLayout" Target="../slideLayouts/slideLayout81.xml"/><Relationship Id="rId5" Type="http://schemas.openxmlformats.org/officeDocument/2006/relationships/slideLayout" Target="../slideLayouts/slideLayout80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79.xml"/><Relationship Id="rId9" Type="http://schemas.openxmlformats.org/officeDocument/2006/relationships/image" Target="../media/image1.jpe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87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86.xml"/><Relationship Id="rId9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2" Type="http://schemas.openxmlformats.org/officeDocument/2006/relationships/slideLayout" Target="../slideLayouts/slideLayout92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9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94.xml"/><Relationship Id="rId9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6.xml"/><Relationship Id="rId3" Type="http://schemas.openxmlformats.org/officeDocument/2006/relationships/slideLayout" Target="../slideLayouts/slideLayout101.xml"/><Relationship Id="rId7" Type="http://schemas.openxmlformats.org/officeDocument/2006/relationships/slideLayout" Target="../slideLayouts/slideLayout105.xml"/><Relationship Id="rId2" Type="http://schemas.openxmlformats.org/officeDocument/2006/relationships/slideLayout" Target="../slideLayouts/slideLayout100.xml"/><Relationship Id="rId1" Type="http://schemas.openxmlformats.org/officeDocument/2006/relationships/slideLayout" Target="../slideLayouts/slideLayout99.xml"/><Relationship Id="rId6" Type="http://schemas.openxmlformats.org/officeDocument/2006/relationships/slideLayout" Target="../slideLayouts/slideLayout104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03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102.xml"/><Relationship Id="rId9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4.xml"/><Relationship Id="rId3" Type="http://schemas.openxmlformats.org/officeDocument/2006/relationships/slideLayout" Target="../slideLayouts/slideLayout109.xml"/><Relationship Id="rId7" Type="http://schemas.openxmlformats.org/officeDocument/2006/relationships/slideLayout" Target="../slideLayouts/slideLayout113.xml"/><Relationship Id="rId2" Type="http://schemas.openxmlformats.org/officeDocument/2006/relationships/slideLayout" Target="../slideLayouts/slideLayout108.xml"/><Relationship Id="rId1" Type="http://schemas.openxmlformats.org/officeDocument/2006/relationships/slideLayout" Target="../slideLayouts/slideLayout107.xml"/><Relationship Id="rId6" Type="http://schemas.openxmlformats.org/officeDocument/2006/relationships/slideLayout" Target="../slideLayouts/slideLayout112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11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110.xml"/><Relationship Id="rId9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2.xml"/><Relationship Id="rId3" Type="http://schemas.openxmlformats.org/officeDocument/2006/relationships/slideLayout" Target="../slideLayouts/slideLayout117.xml"/><Relationship Id="rId7" Type="http://schemas.openxmlformats.org/officeDocument/2006/relationships/slideLayout" Target="../slideLayouts/slideLayout121.xml"/><Relationship Id="rId2" Type="http://schemas.openxmlformats.org/officeDocument/2006/relationships/slideLayout" Target="../slideLayouts/slideLayout116.xml"/><Relationship Id="rId1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20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19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118.xml"/><Relationship Id="rId9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0.xml"/><Relationship Id="rId3" Type="http://schemas.openxmlformats.org/officeDocument/2006/relationships/slideLayout" Target="../slideLayouts/slideLayout125.xml"/><Relationship Id="rId7" Type="http://schemas.openxmlformats.org/officeDocument/2006/relationships/slideLayout" Target="../slideLayouts/slideLayout129.xml"/><Relationship Id="rId2" Type="http://schemas.openxmlformats.org/officeDocument/2006/relationships/slideLayout" Target="../slideLayouts/slideLayout124.xml"/><Relationship Id="rId1" Type="http://schemas.openxmlformats.org/officeDocument/2006/relationships/slideLayout" Target="../slideLayouts/slideLayout123.xml"/><Relationship Id="rId6" Type="http://schemas.openxmlformats.org/officeDocument/2006/relationships/slideLayout" Target="../slideLayouts/slideLayout128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27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126.xml"/><Relationship Id="rId9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8.xml"/><Relationship Id="rId3" Type="http://schemas.openxmlformats.org/officeDocument/2006/relationships/slideLayout" Target="../slideLayouts/slideLayout133.xml"/><Relationship Id="rId7" Type="http://schemas.openxmlformats.org/officeDocument/2006/relationships/slideLayout" Target="../slideLayouts/slideLayout137.xml"/><Relationship Id="rId2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31.xml"/><Relationship Id="rId6" Type="http://schemas.openxmlformats.org/officeDocument/2006/relationships/slideLayout" Target="../slideLayouts/slideLayout13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3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134.xml"/><Relationship Id="rId9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6.xml"/><Relationship Id="rId3" Type="http://schemas.openxmlformats.org/officeDocument/2006/relationships/slideLayout" Target="../slideLayouts/slideLayout141.xml"/><Relationship Id="rId7" Type="http://schemas.openxmlformats.org/officeDocument/2006/relationships/slideLayout" Target="../slideLayouts/slideLayout145.xml"/><Relationship Id="rId2" Type="http://schemas.openxmlformats.org/officeDocument/2006/relationships/slideLayout" Target="../slideLayouts/slideLayout140.xml"/><Relationship Id="rId1" Type="http://schemas.openxmlformats.org/officeDocument/2006/relationships/slideLayout" Target="../slideLayouts/slideLayout139.xml"/><Relationship Id="rId6" Type="http://schemas.openxmlformats.org/officeDocument/2006/relationships/slideLayout" Target="../slideLayouts/slideLayout144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43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142.xml"/><Relationship Id="rId9" Type="http://schemas.openxmlformats.org/officeDocument/2006/relationships/theme" Target="../theme/theme19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48.xml"/><Relationship Id="rId1" Type="http://schemas.openxmlformats.org/officeDocument/2006/relationships/slideLayout" Target="../slideLayouts/slideLayout147.xml"/><Relationship Id="rId6" Type="http://schemas.openxmlformats.org/officeDocument/2006/relationships/image" Target="../media/image1.jpeg"/><Relationship Id="rId5" Type="http://schemas.openxmlformats.org/officeDocument/2006/relationships/theme" Target="../theme/theme20.xml"/><Relationship Id="rId4" Type="http://schemas.openxmlformats.org/officeDocument/2006/relationships/slideLayout" Target="../slideLayouts/slideLayout150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3.xml"/><Relationship Id="rId2" Type="http://schemas.openxmlformats.org/officeDocument/2006/relationships/slideLayout" Target="../slideLayouts/slideLayout152.xml"/><Relationship Id="rId1" Type="http://schemas.openxmlformats.org/officeDocument/2006/relationships/slideLayout" Target="../slideLayouts/slideLayout15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theme" Target="../theme/theme21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55.xml"/><Relationship Id="rId1" Type="http://schemas.openxmlformats.org/officeDocument/2006/relationships/slideLayout" Target="../slideLayouts/slideLayout154.xml"/><Relationship Id="rId6" Type="http://schemas.openxmlformats.org/officeDocument/2006/relationships/image" Target="../media/image1.jpeg"/><Relationship Id="rId5" Type="http://schemas.openxmlformats.org/officeDocument/2006/relationships/theme" Target="../theme/theme22.xml"/><Relationship Id="rId4" Type="http://schemas.openxmlformats.org/officeDocument/2006/relationships/slideLayout" Target="../slideLayouts/slideLayout157.xml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0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59.xml"/><Relationship Id="rId1" Type="http://schemas.openxmlformats.org/officeDocument/2006/relationships/slideLayout" Target="../slideLayouts/slideLayout158.xml"/><Relationship Id="rId6" Type="http://schemas.openxmlformats.org/officeDocument/2006/relationships/image" Target="../media/image1.jpeg"/><Relationship Id="rId5" Type="http://schemas.openxmlformats.org/officeDocument/2006/relationships/theme" Target="../theme/theme23.xml"/><Relationship Id="rId4" Type="http://schemas.openxmlformats.org/officeDocument/2006/relationships/slideLayout" Target="../slideLayouts/slideLayout1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4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6" name="Textplatzhalter 5"/>
          <p:cNvSpPr>
            <a:spLocks noGrp="1"/>
          </p:cNvSpPr>
          <p:nvPr>
            <p:ph type="body" idx="1"/>
          </p:nvPr>
        </p:nvSpPr>
        <p:spPr>
          <a:xfrm>
            <a:off x="684000" y="1692000"/>
            <a:ext cx="7776000" cy="432928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4000" y="6300000"/>
            <a:ext cx="576000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fld id="{B3204A71-3397-4021-B0A9-51113C70C6C8}" type="datetime1">
              <a:rPr lang="de-DE" smtClean="0"/>
              <a:pPr/>
              <a:t>04.07.2013</a:t>
            </a:fld>
            <a:endParaRPr lang="de-DE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4408" y="6300000"/>
            <a:ext cx="575742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r>
              <a:rPr lang="de-DE" smtClean="0"/>
              <a:t>Seite </a:t>
            </a:r>
            <a:fld id="{F882A979-DFD2-4C4A-84BB-BE1FB4D1DABE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1" name="Grafik 10" descr="MITNETZ_STROM_Logo_RGB_P.jp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683339" y="6049917"/>
            <a:ext cx="1547099" cy="692196"/>
          </a:xfrm>
          <a:prstGeom prst="rect">
            <a:avLst/>
          </a:prstGeom>
        </p:spPr>
      </p:pic>
      <p:pic>
        <p:nvPicPr>
          <p:cNvPr id="45061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85000" y="6381328"/>
            <a:ext cx="774000" cy="360851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85" r:id="rId2"/>
    <p:sldLayoutId id="2147483674" r:id="rId3"/>
    <p:sldLayoutId id="2147483675" r:id="rId4"/>
    <p:sldLayoutId id="2147483684" r:id="rId5"/>
    <p:sldLayoutId id="2147483683" r:id="rId6"/>
  </p:sldLayoutIdLst>
  <p:transition>
    <p:fade/>
  </p:transition>
  <p:hf hdr="0" ftr="0"/>
  <p:txStyles>
    <p:titleStyle>
      <a:lvl1pPr algn="l" defTabSz="914400" rtl="0" eaLnBrk="1" latinLnBrk="0" hangingPunct="1">
        <a:spcBef>
          <a:spcPct val="0"/>
        </a:spcBef>
        <a:buNone/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10000" indent="-270000" algn="l" defTabSz="9000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8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5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4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6" name="Textplatzhalter 5"/>
          <p:cNvSpPr>
            <a:spLocks noGrp="1"/>
          </p:cNvSpPr>
          <p:nvPr>
            <p:ph type="body" idx="1"/>
          </p:nvPr>
        </p:nvSpPr>
        <p:spPr>
          <a:xfrm>
            <a:off x="684000" y="1692000"/>
            <a:ext cx="7776000" cy="4392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4000" y="6300000"/>
            <a:ext cx="576000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fld id="{C371D5E2-4835-4DDC-B018-14EE44271A8F}" type="datetime1">
              <a:rPr lang="de-DE" smtClean="0">
                <a:solidFill>
                  <a:srgbClr val="000000"/>
                </a:solidFill>
                <a:latin typeface="Arial"/>
              </a:rPr>
              <a:pPr fontAlgn="auto"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t>04.07.2013</a:t>
            </a:fld>
            <a:endParaRPr lang="de-D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4408" y="6300000"/>
            <a:ext cx="575742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fld id="{809FE782-B7B2-4C45-8EE4-2A3B8408BAFA}" type="slidenum">
              <a:rPr lang="de-DE" smtClean="0">
                <a:solidFill>
                  <a:srgbClr val="000000"/>
                </a:solidFill>
                <a:latin typeface="Arial"/>
              </a:rPr>
              <a:pPr fontAlgn="auto"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t>‹Nr.›</a:t>
            </a:fld>
            <a:endParaRPr lang="de-D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" name="Grafik 7" descr="MITNETZ_STROM_Logo_RGB_P.jp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683339" y="6049917"/>
            <a:ext cx="1547099" cy="692196"/>
          </a:xfrm>
          <a:prstGeom prst="rect">
            <a:avLst/>
          </a:prstGeom>
        </p:spPr>
      </p:pic>
      <p:pic>
        <p:nvPicPr>
          <p:cNvPr id="9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185000" y="6381328"/>
            <a:ext cx="774000" cy="360851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</p:sldLayoutIdLst>
  <p:transition>
    <p:fade/>
  </p:transition>
  <p:hf hdr="0" ftr="0"/>
  <p:txStyles>
    <p:titleStyle>
      <a:lvl1pPr algn="l" defTabSz="914400" rtl="0" eaLnBrk="1" latinLnBrk="0" hangingPunct="1">
        <a:spcBef>
          <a:spcPct val="0"/>
        </a:spcBef>
        <a:buNone/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10000" indent="-270000" algn="l" defTabSz="9000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8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5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elplatzhalter 4"/>
          <p:cNvSpPr>
            <a:spLocks noGrp="1"/>
          </p:cNvSpPr>
          <p:nvPr>
            <p:ph type="title"/>
          </p:nvPr>
        </p:nvSpPr>
        <p:spPr bwMode="auto">
          <a:xfrm>
            <a:off x="684213" y="468313"/>
            <a:ext cx="77755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55299" name="Textplatzhalter 5"/>
          <p:cNvSpPr>
            <a:spLocks noGrp="1"/>
          </p:cNvSpPr>
          <p:nvPr>
            <p:ph type="body" idx="1"/>
          </p:nvPr>
        </p:nvSpPr>
        <p:spPr bwMode="auto">
          <a:xfrm>
            <a:off x="684213" y="1692275"/>
            <a:ext cx="7775575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3775" y="6300788"/>
            <a:ext cx="576263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rgbClr val="FFDD00"/>
              </a:buClr>
              <a:buFont typeface="Arial" charset="0"/>
              <a:buNone/>
              <a:defRPr sz="8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04F51193-6F39-44D4-97DD-942DED09EE58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3888" y="6300788"/>
            <a:ext cx="576262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rgbClr val="FFDD00"/>
              </a:buClr>
              <a:buFont typeface="Arial" charset="0"/>
              <a:buNone/>
              <a:defRPr sz="8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93017467-D496-45DD-8D60-9977E8D6FA9E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  <p:pic>
        <p:nvPicPr>
          <p:cNvPr id="55302" name="Grafik 10" descr="MITNETZ_STROM_Logo_RGB_P.jpg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82625" y="6049963"/>
            <a:ext cx="1547813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3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ransition>
    <p:fade/>
  </p:transition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9pPr>
    </p:titleStyle>
    <p:bodyStyle>
      <a:lvl1pPr marL="2698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9625" indent="-269875" algn="l" defTabSz="898525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7950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493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platzhalter 4"/>
          <p:cNvSpPr>
            <a:spLocks noGrp="1"/>
          </p:cNvSpPr>
          <p:nvPr>
            <p:ph type="title"/>
          </p:nvPr>
        </p:nvSpPr>
        <p:spPr bwMode="auto">
          <a:xfrm>
            <a:off x="684213" y="468313"/>
            <a:ext cx="77755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7171" name="Textplatzhalter 5"/>
          <p:cNvSpPr>
            <a:spLocks noGrp="1"/>
          </p:cNvSpPr>
          <p:nvPr>
            <p:ph type="body" idx="1"/>
          </p:nvPr>
        </p:nvSpPr>
        <p:spPr bwMode="auto">
          <a:xfrm>
            <a:off x="684213" y="1692275"/>
            <a:ext cx="7775575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3775" y="6300788"/>
            <a:ext cx="576263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fld id="{2E6812CD-0CF4-4695-A355-EFD844556ABC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3888" y="6300788"/>
            <a:ext cx="576262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28A0057-7D7F-4A34-8083-FB4534233112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7174" name="Grafik 10" descr="MITNETZ_STROM_Logo_RGB_P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2625" y="6049963"/>
            <a:ext cx="1547813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</p:sldLayoutIdLst>
  <p:transition>
    <p:fade/>
  </p:transition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9pPr>
    </p:titleStyle>
    <p:bodyStyle>
      <a:lvl1pPr marL="2698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9625" indent="-269875" algn="l" defTabSz="898525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7950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493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platzhalter 4"/>
          <p:cNvSpPr>
            <a:spLocks noGrp="1"/>
          </p:cNvSpPr>
          <p:nvPr>
            <p:ph type="title"/>
          </p:nvPr>
        </p:nvSpPr>
        <p:spPr bwMode="auto">
          <a:xfrm>
            <a:off x="684213" y="468313"/>
            <a:ext cx="77755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7171" name="Textplatzhalter 5"/>
          <p:cNvSpPr>
            <a:spLocks noGrp="1"/>
          </p:cNvSpPr>
          <p:nvPr>
            <p:ph type="body" idx="1"/>
          </p:nvPr>
        </p:nvSpPr>
        <p:spPr bwMode="auto">
          <a:xfrm>
            <a:off x="684213" y="1692275"/>
            <a:ext cx="7775575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3775" y="6300788"/>
            <a:ext cx="576263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fld id="{2E6812CD-0CF4-4695-A355-EFD844556ABC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3888" y="6300788"/>
            <a:ext cx="576262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28A0057-7D7F-4A34-8083-FB4534233112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7174" name="Grafik 10" descr="MITNETZ_STROM_Logo_RGB_P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2625" y="6049963"/>
            <a:ext cx="1547813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</p:sldLayoutIdLst>
  <p:transition>
    <p:fade/>
  </p:transition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9pPr>
    </p:titleStyle>
    <p:bodyStyle>
      <a:lvl1pPr marL="2698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9625" indent="-269875" algn="l" defTabSz="898525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7950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493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elplatzhalter 4"/>
          <p:cNvSpPr>
            <a:spLocks noGrp="1"/>
          </p:cNvSpPr>
          <p:nvPr>
            <p:ph type="title"/>
          </p:nvPr>
        </p:nvSpPr>
        <p:spPr bwMode="auto">
          <a:xfrm>
            <a:off x="684213" y="468313"/>
            <a:ext cx="77755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57347" name="Textplatzhalter 5"/>
          <p:cNvSpPr>
            <a:spLocks noGrp="1"/>
          </p:cNvSpPr>
          <p:nvPr>
            <p:ph type="body" idx="1"/>
          </p:nvPr>
        </p:nvSpPr>
        <p:spPr bwMode="auto">
          <a:xfrm>
            <a:off x="684213" y="1692275"/>
            <a:ext cx="7775575" cy="432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3775" y="6300788"/>
            <a:ext cx="576263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rgbClr val="FFDD00"/>
              </a:buClr>
              <a:buFont typeface="Arial" charset="0"/>
              <a:buNone/>
              <a:defRPr sz="800">
                <a:solidFill>
                  <a:srgbClr val="000000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fld id="{E743718D-B55B-433E-A025-D0C408C3BE27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3888" y="6300788"/>
            <a:ext cx="576262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rgbClr val="FFDD00"/>
              </a:buClr>
              <a:buFont typeface="Arial" charset="0"/>
              <a:buNone/>
              <a:defRPr sz="800">
                <a:solidFill>
                  <a:srgbClr val="000000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89B61846-59F0-41BE-99C0-EA68FC6EBDEF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  <p:pic>
        <p:nvPicPr>
          <p:cNvPr id="57350" name="Grafik 10" descr="MITNETZ_STROM_Logo_RGB_P.jpg"/>
          <p:cNvPicPr>
            <a:picLocks noChangeAspect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2625" y="6049963"/>
            <a:ext cx="1547813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51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84650" y="6381750"/>
            <a:ext cx="774700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</p:sldLayoutIdLst>
  <p:transition>
    <p:fade/>
  </p:transition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9pPr>
    </p:titleStyle>
    <p:bodyStyle>
      <a:lvl1pPr marL="2698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9625" indent="-269875" algn="l" defTabSz="898525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7950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493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platzhalter 4"/>
          <p:cNvSpPr>
            <a:spLocks noGrp="1"/>
          </p:cNvSpPr>
          <p:nvPr>
            <p:ph type="title"/>
          </p:nvPr>
        </p:nvSpPr>
        <p:spPr bwMode="auto">
          <a:xfrm>
            <a:off x="684213" y="468313"/>
            <a:ext cx="77755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7171" name="Textplatzhalter 5"/>
          <p:cNvSpPr>
            <a:spLocks noGrp="1"/>
          </p:cNvSpPr>
          <p:nvPr>
            <p:ph type="body" idx="1"/>
          </p:nvPr>
        </p:nvSpPr>
        <p:spPr bwMode="auto">
          <a:xfrm>
            <a:off x="684213" y="1692275"/>
            <a:ext cx="7775575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3775" y="6300788"/>
            <a:ext cx="576263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fld id="{2E6812CD-0CF4-4695-A355-EFD844556ABC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3888" y="6300788"/>
            <a:ext cx="576262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28A0057-7D7F-4A34-8083-FB4534233112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7174" name="Grafik 10" descr="MITNETZ_STROM_Logo_RGB_P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2625" y="6049963"/>
            <a:ext cx="1547813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8" r:id="rId7"/>
  </p:sldLayoutIdLst>
  <p:transition>
    <p:fade/>
  </p:transition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9pPr>
    </p:titleStyle>
    <p:bodyStyle>
      <a:lvl1pPr marL="2698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9625" indent="-269875" algn="l" defTabSz="898525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7950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493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platzhalter 4"/>
          <p:cNvSpPr>
            <a:spLocks noGrp="1"/>
          </p:cNvSpPr>
          <p:nvPr>
            <p:ph type="title"/>
          </p:nvPr>
        </p:nvSpPr>
        <p:spPr bwMode="auto">
          <a:xfrm>
            <a:off x="684213" y="468313"/>
            <a:ext cx="77755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7171" name="Textplatzhalter 5"/>
          <p:cNvSpPr>
            <a:spLocks noGrp="1"/>
          </p:cNvSpPr>
          <p:nvPr>
            <p:ph type="body" idx="1"/>
          </p:nvPr>
        </p:nvSpPr>
        <p:spPr bwMode="auto">
          <a:xfrm>
            <a:off x="684213" y="1692275"/>
            <a:ext cx="7775575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3775" y="6300788"/>
            <a:ext cx="576263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fld id="{2E6812CD-0CF4-4695-A355-EFD844556ABC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3888" y="6300788"/>
            <a:ext cx="576262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28A0057-7D7F-4A34-8083-FB4534233112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7174" name="Grafik 10" descr="MITNETZ_STROM_Logo_RGB_P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2625" y="6049963"/>
            <a:ext cx="1547813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</p:sldLayoutIdLst>
  <p:transition>
    <p:fade/>
  </p:transition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9pPr>
    </p:titleStyle>
    <p:bodyStyle>
      <a:lvl1pPr marL="2698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9625" indent="-269875" algn="l" defTabSz="898525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7950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493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elplatzhalter 4"/>
          <p:cNvSpPr>
            <a:spLocks noGrp="1"/>
          </p:cNvSpPr>
          <p:nvPr>
            <p:ph type="title"/>
          </p:nvPr>
        </p:nvSpPr>
        <p:spPr bwMode="auto">
          <a:xfrm>
            <a:off x="684213" y="468313"/>
            <a:ext cx="77755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59395" name="Textplatzhalter 5"/>
          <p:cNvSpPr>
            <a:spLocks noGrp="1"/>
          </p:cNvSpPr>
          <p:nvPr>
            <p:ph type="body" idx="1"/>
          </p:nvPr>
        </p:nvSpPr>
        <p:spPr bwMode="auto">
          <a:xfrm>
            <a:off x="684213" y="1692275"/>
            <a:ext cx="7775575" cy="432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3888" y="6300788"/>
            <a:ext cx="576262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rgbClr val="0050A6"/>
              </a:buClr>
              <a:buFont typeface="Arial" charset="0"/>
              <a:buNone/>
              <a:defRPr sz="8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de-DE"/>
              <a:t>Seite </a:t>
            </a:r>
            <a:fld id="{2F588367-8D97-4F4F-911E-681BAA5F5BA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pic>
        <p:nvPicPr>
          <p:cNvPr id="59397" name="Grafik 10" descr="MITNETZ_STROM_Logo_RGB_P.jp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2625" y="6049963"/>
            <a:ext cx="1547813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8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184650" y="6381750"/>
            <a:ext cx="774700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umsplatzhalter 7"/>
          <p:cNvSpPr>
            <a:spLocks noGrp="1"/>
          </p:cNvSpPr>
          <p:nvPr>
            <p:ph type="dt" sz="half" idx="2"/>
          </p:nvPr>
        </p:nvSpPr>
        <p:spPr>
          <a:xfrm>
            <a:off x="7343775" y="6300788"/>
            <a:ext cx="576263" cy="287337"/>
          </a:xfrm>
          <a:prstGeom prst="rect">
            <a:avLst/>
          </a:prstGeom>
        </p:spPr>
        <p:txBody>
          <a:bodyPr vert="horz" wrap="none" lIns="0" tIns="0" rIns="0" bIns="0" rtlCol="0" anchor="b" anchorCtr="0"/>
          <a:lstStyle>
            <a:lvl1pPr algn="l">
              <a:spcAft>
                <a:spcPct val="100000"/>
              </a:spcAft>
              <a:buClr>
                <a:srgbClr val="0050A6"/>
              </a:buClr>
              <a:buFont typeface="Arial" charset="0"/>
              <a:buNone/>
              <a:defRPr sz="8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AB02093-4A7D-4DC9-87B5-80C0D920C44D}" type="datetime1">
              <a:rPr lang="de-DE"/>
              <a:pPr>
                <a:defRPr/>
              </a:pPr>
              <a:t>04.07.2013</a:t>
            </a:fld>
            <a:endParaRPr lang="de-DE" dirty="0"/>
          </a:p>
        </p:txBody>
      </p:sp>
      <p:sp>
        <p:nvSpPr>
          <p:cNvPr id="9" name="Fußzeilenplatzhalter 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spcAft>
                <a:spcPct val="100000"/>
              </a:spcAft>
              <a:buClr>
                <a:srgbClr val="0050A6"/>
              </a:buClr>
              <a:buFont typeface="Arial" charset="0"/>
              <a:buNone/>
              <a:defRPr sz="1200">
                <a:solidFill>
                  <a:srgbClr val="000000">
                    <a:tint val="75000"/>
                  </a:srgb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6" r:id="rId7"/>
  </p:sldLayoutIdLst>
  <p:transition>
    <p:fade/>
  </p:transition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pitchFamily="34" charset="0"/>
        </a:defRPr>
      </a:lvl9pPr>
    </p:titleStyle>
    <p:bodyStyle>
      <a:lvl1pPr marL="2698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9625" indent="-269875" algn="l" defTabSz="898525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7950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493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platzhalter 4"/>
          <p:cNvSpPr>
            <a:spLocks noGrp="1"/>
          </p:cNvSpPr>
          <p:nvPr>
            <p:ph type="title"/>
          </p:nvPr>
        </p:nvSpPr>
        <p:spPr bwMode="auto">
          <a:xfrm>
            <a:off x="684213" y="468313"/>
            <a:ext cx="77755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7171" name="Textplatzhalter 5"/>
          <p:cNvSpPr>
            <a:spLocks noGrp="1"/>
          </p:cNvSpPr>
          <p:nvPr>
            <p:ph type="body" idx="1"/>
          </p:nvPr>
        </p:nvSpPr>
        <p:spPr bwMode="auto">
          <a:xfrm>
            <a:off x="684213" y="1692275"/>
            <a:ext cx="7775575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3775" y="6300788"/>
            <a:ext cx="576263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fld id="{2E6812CD-0CF4-4695-A355-EFD844556ABC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3888" y="6300788"/>
            <a:ext cx="576262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28A0057-7D7F-4A34-8083-FB4534233112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7174" name="Grafik 10" descr="MITNETZ_STROM_Logo_RGB_P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2625" y="6049963"/>
            <a:ext cx="1547813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</p:sldLayoutIdLst>
  <p:transition>
    <p:fade/>
  </p:transition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9pPr>
    </p:titleStyle>
    <p:bodyStyle>
      <a:lvl1pPr marL="2698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9625" indent="-269875" algn="l" defTabSz="898525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7950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493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platzhalter 4"/>
          <p:cNvSpPr>
            <a:spLocks noGrp="1"/>
          </p:cNvSpPr>
          <p:nvPr>
            <p:ph type="title"/>
          </p:nvPr>
        </p:nvSpPr>
        <p:spPr bwMode="auto">
          <a:xfrm>
            <a:off x="684213" y="468313"/>
            <a:ext cx="77755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7171" name="Textplatzhalter 5"/>
          <p:cNvSpPr>
            <a:spLocks noGrp="1"/>
          </p:cNvSpPr>
          <p:nvPr>
            <p:ph type="body" idx="1"/>
          </p:nvPr>
        </p:nvSpPr>
        <p:spPr bwMode="auto">
          <a:xfrm>
            <a:off x="684213" y="1692275"/>
            <a:ext cx="7775575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3775" y="6300788"/>
            <a:ext cx="576263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fld id="{2E6812CD-0CF4-4695-A355-EFD844556ABC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3888" y="6300788"/>
            <a:ext cx="576262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28A0057-7D7F-4A34-8083-FB4534233112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7174" name="Grafik 10" descr="MITNETZ_STROM_Logo_RGB_P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2625" y="6049963"/>
            <a:ext cx="1547813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4" r:id="rId7"/>
  </p:sldLayoutIdLst>
  <p:transition>
    <p:fade/>
  </p:transition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9pPr>
    </p:titleStyle>
    <p:bodyStyle>
      <a:lvl1pPr marL="2698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9625" indent="-269875" algn="l" defTabSz="898525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7950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493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platzhalter 4"/>
          <p:cNvSpPr>
            <a:spLocks noGrp="1"/>
          </p:cNvSpPr>
          <p:nvPr>
            <p:ph type="title"/>
          </p:nvPr>
        </p:nvSpPr>
        <p:spPr bwMode="auto">
          <a:xfrm>
            <a:off x="684213" y="468313"/>
            <a:ext cx="77755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7171" name="Textplatzhalter 5"/>
          <p:cNvSpPr>
            <a:spLocks noGrp="1"/>
          </p:cNvSpPr>
          <p:nvPr>
            <p:ph type="body" idx="1"/>
          </p:nvPr>
        </p:nvSpPr>
        <p:spPr bwMode="auto">
          <a:xfrm>
            <a:off x="684213" y="1692275"/>
            <a:ext cx="7775575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3775" y="6300788"/>
            <a:ext cx="576263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fld id="{2E6812CD-0CF4-4695-A355-EFD844556ABC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3888" y="6300788"/>
            <a:ext cx="576262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28A0057-7D7F-4A34-8083-FB4534233112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7174" name="Grafik 10" descr="MITNETZ_STROM_Logo_RGB_P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2625" y="6049963"/>
            <a:ext cx="1547813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</p:sldLayoutIdLst>
  <p:transition>
    <p:fade/>
  </p:transition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9pPr>
    </p:titleStyle>
    <p:bodyStyle>
      <a:lvl1pPr marL="2698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9625" indent="-269875" algn="l" defTabSz="898525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7950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493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platzhalter 4"/>
          <p:cNvSpPr>
            <a:spLocks noGrp="1"/>
          </p:cNvSpPr>
          <p:nvPr>
            <p:ph type="title"/>
          </p:nvPr>
        </p:nvSpPr>
        <p:spPr bwMode="auto">
          <a:xfrm>
            <a:off x="684213" y="468313"/>
            <a:ext cx="77755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7171" name="Textplatzhalter 5"/>
          <p:cNvSpPr>
            <a:spLocks noGrp="1"/>
          </p:cNvSpPr>
          <p:nvPr>
            <p:ph type="body" idx="1"/>
          </p:nvPr>
        </p:nvSpPr>
        <p:spPr bwMode="auto">
          <a:xfrm>
            <a:off x="684213" y="1692275"/>
            <a:ext cx="7775575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3775" y="6300788"/>
            <a:ext cx="576263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fld id="{2E6812CD-0CF4-4695-A355-EFD844556ABC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3888" y="6300788"/>
            <a:ext cx="576262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28A0057-7D7F-4A34-8083-FB4534233112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7174" name="Grafik 10" descr="MITNETZ_STROM_Logo_RGB_P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2625" y="6049963"/>
            <a:ext cx="1547813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</p:sldLayoutIdLst>
  <p:transition>
    <p:fade/>
  </p:transition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9pPr>
    </p:titleStyle>
    <p:bodyStyle>
      <a:lvl1pPr marL="2698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9625" indent="-269875" algn="l" defTabSz="898525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7950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493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platzhalter 4"/>
          <p:cNvSpPr>
            <a:spLocks noGrp="1"/>
          </p:cNvSpPr>
          <p:nvPr>
            <p:ph type="title"/>
          </p:nvPr>
        </p:nvSpPr>
        <p:spPr bwMode="auto">
          <a:xfrm>
            <a:off x="684213" y="468313"/>
            <a:ext cx="77755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7171" name="Textplatzhalter 5"/>
          <p:cNvSpPr>
            <a:spLocks noGrp="1"/>
          </p:cNvSpPr>
          <p:nvPr>
            <p:ph type="body" idx="1"/>
          </p:nvPr>
        </p:nvSpPr>
        <p:spPr bwMode="auto">
          <a:xfrm>
            <a:off x="684213" y="1692275"/>
            <a:ext cx="7775575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3775" y="6300788"/>
            <a:ext cx="576263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fld id="{2E6812CD-0CF4-4695-A355-EFD844556ABC}" type="datetime1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3888" y="6300788"/>
            <a:ext cx="576262" cy="28733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spcAft>
                <a:spcPct val="100000"/>
              </a:spcAft>
              <a:buClr>
                <a:schemeClr val="accent1"/>
              </a:buClr>
              <a:buFont typeface="Arial" charset="0"/>
              <a:buNone/>
              <a:defRPr sz="8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buClr>
                <a:srgbClr val="FFDD00"/>
              </a:buClr>
              <a:defRPr/>
            </a:pPr>
            <a:r>
              <a:rPr lang="de-DE">
                <a:solidFill>
                  <a:srgbClr val="000000"/>
                </a:solidFill>
              </a:rPr>
              <a:t>Seite </a:t>
            </a:r>
            <a:fld id="{128A0057-7D7F-4A34-8083-FB4534233112}" type="slidenum">
              <a:rPr lang="de-DE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7174" name="Grafik 10" descr="MITNETZ_STROM_Logo_RGB_P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2625" y="6049963"/>
            <a:ext cx="1547813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</p:sldLayoutIdLst>
  <p:transition>
    <p:fade/>
  </p:transition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9pPr>
    </p:titleStyle>
    <p:bodyStyle>
      <a:lvl1pPr marL="2698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9625" indent="-269875" algn="l" defTabSz="898525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79500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49375" indent="-269875" algn="l" rtl="0" eaLnBrk="0" fontAlgn="base" hangingPunct="0">
        <a:spcBef>
          <a:spcPct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4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6" name="Textplatzhalter 5"/>
          <p:cNvSpPr>
            <a:spLocks noGrp="1"/>
          </p:cNvSpPr>
          <p:nvPr>
            <p:ph type="body" idx="1"/>
          </p:nvPr>
        </p:nvSpPr>
        <p:spPr>
          <a:xfrm>
            <a:off x="684000" y="1692000"/>
            <a:ext cx="7776000" cy="4392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4000" y="6300000"/>
            <a:ext cx="576000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buClr>
                <a:srgbClr val="FFDD00"/>
              </a:buClr>
            </a:pPr>
            <a:fld id="{B3204A71-3397-4021-B0A9-51113C70C6C8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4408" y="6300000"/>
            <a:ext cx="575742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11" name="Grafik 10" descr="MITNETZ_STROM_Logo_RGB_P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83339" y="6049917"/>
            <a:ext cx="1547099" cy="692196"/>
          </a:xfrm>
          <a:prstGeom prst="rect">
            <a:avLst/>
          </a:prstGeom>
        </p:spPr>
      </p:pic>
      <p:pic>
        <p:nvPicPr>
          <p:cNvPr id="45061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</p:sldLayoutIdLst>
  <p:transition>
    <p:fade/>
  </p:transition>
  <p:hf hdr="0" ftr="0"/>
  <p:txStyles>
    <p:titleStyle>
      <a:lvl1pPr algn="l" defTabSz="914400" rtl="0" eaLnBrk="1" latinLnBrk="0" hangingPunct="1">
        <a:spcBef>
          <a:spcPct val="0"/>
        </a:spcBef>
        <a:buNone/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10000" indent="-270000" algn="l" defTabSz="9000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8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5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4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6" name="Textplatzhalter 5"/>
          <p:cNvSpPr>
            <a:spLocks noGrp="1"/>
          </p:cNvSpPr>
          <p:nvPr>
            <p:ph type="body" idx="1"/>
          </p:nvPr>
        </p:nvSpPr>
        <p:spPr>
          <a:xfrm>
            <a:off x="684000" y="1692000"/>
            <a:ext cx="7776000" cy="4392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4000" y="6300000"/>
            <a:ext cx="576000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buClr>
                <a:srgbClr val="FFDD00"/>
              </a:buClr>
            </a:pPr>
            <a:fld id="{B3204A71-3397-4021-B0A9-51113C70C6C8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4408" y="6300000"/>
            <a:ext cx="575742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11" name="Grafik 10" descr="MITNETZ_STROM_Logo_RGB_P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83339" y="6049917"/>
            <a:ext cx="1547099" cy="692196"/>
          </a:xfrm>
          <a:prstGeom prst="rect">
            <a:avLst/>
          </a:prstGeom>
        </p:spPr>
      </p:pic>
      <p:pic>
        <p:nvPicPr>
          <p:cNvPr id="45061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19" r:id="rId8"/>
  </p:sldLayoutIdLst>
  <p:transition>
    <p:fade/>
  </p:transition>
  <p:hf hdr="0" ftr="0"/>
  <p:txStyles>
    <p:titleStyle>
      <a:lvl1pPr algn="l" defTabSz="914400" rtl="0" eaLnBrk="1" latinLnBrk="0" hangingPunct="1">
        <a:spcBef>
          <a:spcPct val="0"/>
        </a:spcBef>
        <a:buNone/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10000" indent="-270000" algn="l" defTabSz="9000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8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5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4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6" name="Textplatzhalter 5"/>
          <p:cNvSpPr>
            <a:spLocks noGrp="1"/>
          </p:cNvSpPr>
          <p:nvPr>
            <p:ph type="body" idx="1"/>
          </p:nvPr>
        </p:nvSpPr>
        <p:spPr>
          <a:xfrm>
            <a:off x="684000" y="1692000"/>
            <a:ext cx="7776000" cy="4392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4000" y="6300000"/>
            <a:ext cx="576000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buClr>
                <a:srgbClr val="FFDD00"/>
              </a:buClr>
            </a:pPr>
            <a:fld id="{B3204A71-3397-4021-B0A9-51113C70C6C8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4408" y="6300000"/>
            <a:ext cx="575742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11" name="Grafik 10" descr="MITNETZ_STROM_Logo_RGB_P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83339" y="6049917"/>
            <a:ext cx="1547099" cy="692196"/>
          </a:xfrm>
          <a:prstGeom prst="rect">
            <a:avLst/>
          </a:prstGeom>
        </p:spPr>
      </p:pic>
      <p:pic>
        <p:nvPicPr>
          <p:cNvPr id="45061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</p:sldLayoutIdLst>
  <p:transition>
    <p:fade/>
  </p:transition>
  <p:hf hdr="0" ftr="0"/>
  <p:txStyles>
    <p:titleStyle>
      <a:lvl1pPr algn="l" defTabSz="914400" rtl="0" eaLnBrk="1" latinLnBrk="0" hangingPunct="1">
        <a:spcBef>
          <a:spcPct val="0"/>
        </a:spcBef>
        <a:buNone/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10000" indent="-270000" algn="l" defTabSz="9000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8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5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4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6" name="Textplatzhalter 5"/>
          <p:cNvSpPr>
            <a:spLocks noGrp="1"/>
          </p:cNvSpPr>
          <p:nvPr>
            <p:ph type="body" idx="1"/>
          </p:nvPr>
        </p:nvSpPr>
        <p:spPr>
          <a:xfrm>
            <a:off x="684000" y="1692000"/>
            <a:ext cx="7776000" cy="4392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4000" y="6300000"/>
            <a:ext cx="576000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buClr>
                <a:srgbClr val="FFDD00"/>
              </a:buClr>
            </a:pPr>
            <a:fld id="{B3204A71-3397-4021-B0A9-51113C70C6C8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4408" y="6300000"/>
            <a:ext cx="575742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11" name="Grafik 10" descr="MITNETZ_STROM_Logo_RGB_P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83339" y="6049917"/>
            <a:ext cx="1547099" cy="692196"/>
          </a:xfrm>
          <a:prstGeom prst="rect">
            <a:avLst/>
          </a:prstGeom>
        </p:spPr>
      </p:pic>
      <p:pic>
        <p:nvPicPr>
          <p:cNvPr id="45061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</p:sldLayoutIdLst>
  <p:transition>
    <p:fade/>
  </p:transition>
  <p:hf hdr="0" ftr="0"/>
  <p:txStyles>
    <p:titleStyle>
      <a:lvl1pPr algn="l" defTabSz="914400" rtl="0" eaLnBrk="1" latinLnBrk="0" hangingPunct="1">
        <a:spcBef>
          <a:spcPct val="0"/>
        </a:spcBef>
        <a:buNone/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10000" indent="-270000" algn="l" defTabSz="9000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8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5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4"/>
          <p:cNvSpPr>
            <a:spLocks noGrp="1"/>
          </p:cNvSpPr>
          <p:nvPr>
            <p:ph type="title"/>
          </p:nvPr>
        </p:nvSpPr>
        <p:spPr>
          <a:xfrm>
            <a:off x="684000" y="468000"/>
            <a:ext cx="7776000" cy="10800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6" name="Textplatzhalter 5"/>
          <p:cNvSpPr>
            <a:spLocks noGrp="1"/>
          </p:cNvSpPr>
          <p:nvPr>
            <p:ph type="body" idx="1"/>
          </p:nvPr>
        </p:nvSpPr>
        <p:spPr>
          <a:xfrm>
            <a:off x="684000" y="1692000"/>
            <a:ext cx="7776000" cy="4392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4000" y="6300000"/>
            <a:ext cx="576000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buClr>
                <a:srgbClr val="FFDD00"/>
              </a:buClr>
            </a:pPr>
            <a:fld id="{B3204A71-3397-4021-B0A9-51113C70C6C8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4408" y="6300000"/>
            <a:ext cx="575742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11" name="Grafik 10" descr="MITNETZ_STROM_Logo_RGB_P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83339" y="6049917"/>
            <a:ext cx="1547099" cy="692196"/>
          </a:xfrm>
          <a:prstGeom prst="rect">
            <a:avLst/>
          </a:prstGeom>
        </p:spPr>
      </p:pic>
      <p:pic>
        <p:nvPicPr>
          <p:cNvPr id="45061" name="Picture 5" descr="C:\Users\H701564\Desktop\enviaM_Gruppe_Endorsement.bmp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</p:sldLayoutIdLst>
  <p:transition>
    <p:fade/>
  </p:transition>
  <p:hf hdr="0" ftr="0"/>
  <p:txStyles>
    <p:titleStyle>
      <a:lvl1pPr algn="l" defTabSz="914400" rtl="0" eaLnBrk="1" latinLnBrk="0" hangingPunct="1">
        <a:spcBef>
          <a:spcPct val="0"/>
        </a:spcBef>
        <a:buNone/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SzPct val="70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&gt;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10000" indent="-270000" algn="l" defTabSz="9000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8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50000" indent="-270000" algn="l" defTabSz="914400" rtl="0" eaLnBrk="1" latinLnBrk="0" hangingPunct="1">
        <a:spcBef>
          <a:spcPts val="0"/>
        </a:spcBef>
        <a:spcAft>
          <a:spcPts val="1200"/>
        </a:spcAft>
        <a:buClr>
          <a:schemeClr val="tx2"/>
        </a:buClr>
        <a:buFont typeface="Symbol" pitchFamily="18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665163" y="477838"/>
            <a:ext cx="8151812" cy="1079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1800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665163" y="1700213"/>
            <a:ext cx="8151812" cy="43926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8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4000" y="6300000"/>
            <a:ext cx="576000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spcAft>
                <a:spcPct val="0"/>
              </a:spcAft>
              <a:buClrTx/>
              <a:buFontTx/>
              <a:buNone/>
            </a:pP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9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4408" y="6300000"/>
            <a:ext cx="575742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spcAft>
                  <a:spcPct val="0"/>
                </a:spcAft>
                <a:buClrTx/>
                <a:buFontTx/>
                <a:buNone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10" name="Grafik 9" descr="MITNETZ_STROM_Logo_RGB_P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683339" y="6049917"/>
            <a:ext cx="1547099" cy="692196"/>
          </a:xfrm>
          <a:prstGeom prst="rect">
            <a:avLst/>
          </a:prstGeom>
        </p:spPr>
      </p:pic>
      <p:pic>
        <p:nvPicPr>
          <p:cNvPr id="11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</p:sldLayoutIdLst>
  <p:transition>
    <p:fade/>
  </p:transition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9pPr>
    </p:titleStyle>
    <p:bodyStyle>
      <a:lvl1pPr marL="266700" indent="-266700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SzPct val="70000"/>
        <a:buFont typeface="Wingdings" pitchFamily="2" charset="2"/>
        <a:buChar char="n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530225" indent="-261938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Font typeface="Arial" charset="0"/>
        <a:buChar char="&gt;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2pPr>
      <a:lvl3pPr marL="806450" indent="-274638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Font typeface="Arial" charset="0"/>
        <a:buChar char="–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3pPr>
      <a:lvl4pPr marL="1073150" indent="-265113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Char char="•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4pPr>
      <a:lvl5pPr marL="1339850" indent="-265113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5pPr>
      <a:lvl6pPr marL="1797050" indent="-265113" algn="l" rtl="0" fontAlgn="base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6pPr>
      <a:lvl7pPr marL="2254250" indent="-265113" algn="l" rtl="0" fontAlgn="base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7pPr>
      <a:lvl8pPr marL="2711450" indent="-265113" algn="l" rtl="0" fontAlgn="base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8pPr>
      <a:lvl9pPr marL="3168650" indent="-265113" algn="l" rtl="0" fontAlgn="base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665163" y="477838"/>
            <a:ext cx="8151812" cy="1079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1800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665163" y="1700213"/>
            <a:ext cx="8151812" cy="43926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8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4000" y="6300000"/>
            <a:ext cx="576000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spcAft>
                <a:spcPct val="0"/>
              </a:spcAft>
              <a:buClrTx/>
              <a:buFontTx/>
              <a:buNone/>
            </a:pP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9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4408" y="6300000"/>
            <a:ext cx="575742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spcAft>
                  <a:spcPct val="0"/>
                </a:spcAft>
                <a:buClrTx/>
                <a:buFontTx/>
                <a:buNone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10" name="Grafik 9" descr="MITNETZ_STROM_Logo_RGB_P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683339" y="6049917"/>
            <a:ext cx="1547099" cy="692196"/>
          </a:xfrm>
          <a:prstGeom prst="rect">
            <a:avLst/>
          </a:prstGeom>
        </p:spPr>
      </p:pic>
      <p:pic>
        <p:nvPicPr>
          <p:cNvPr id="11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</p:sldLayoutIdLst>
  <p:transition>
    <p:fade/>
  </p:transition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9pPr>
    </p:titleStyle>
    <p:bodyStyle>
      <a:lvl1pPr marL="266700" indent="-266700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SzPct val="70000"/>
        <a:buFont typeface="Wingdings" pitchFamily="2" charset="2"/>
        <a:buChar char="n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530225" indent="-261938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Font typeface="Arial" charset="0"/>
        <a:buChar char="&gt;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2pPr>
      <a:lvl3pPr marL="806450" indent="-274638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Font typeface="Arial" charset="0"/>
        <a:buChar char="–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3pPr>
      <a:lvl4pPr marL="1073150" indent="-265113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Char char="•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4pPr>
      <a:lvl5pPr marL="1339850" indent="-265113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5pPr>
      <a:lvl6pPr marL="1797050" indent="-265113" algn="l" rtl="0" fontAlgn="base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6pPr>
      <a:lvl7pPr marL="2254250" indent="-265113" algn="l" rtl="0" fontAlgn="base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7pPr>
      <a:lvl8pPr marL="2711450" indent="-265113" algn="l" rtl="0" fontAlgn="base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8pPr>
      <a:lvl9pPr marL="3168650" indent="-265113" algn="l" rtl="0" fontAlgn="base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665163" y="477838"/>
            <a:ext cx="8151812" cy="1079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1800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665163" y="1700213"/>
            <a:ext cx="8151812" cy="43926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8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4000" y="6300000"/>
            <a:ext cx="576000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spcAft>
                <a:spcPct val="0"/>
              </a:spcAft>
              <a:buClrTx/>
              <a:buFontTx/>
              <a:buNone/>
            </a:pP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9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4408" y="6300000"/>
            <a:ext cx="575742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spcAft>
                  <a:spcPct val="0"/>
                </a:spcAft>
                <a:buClrTx/>
                <a:buFontTx/>
                <a:buNone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10" name="Grafik 9" descr="MITNETZ_STROM_Logo_RGB_P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683339" y="6049917"/>
            <a:ext cx="1547099" cy="692196"/>
          </a:xfrm>
          <a:prstGeom prst="rect">
            <a:avLst/>
          </a:prstGeom>
        </p:spPr>
      </p:pic>
      <p:pic>
        <p:nvPicPr>
          <p:cNvPr id="11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</p:sldLayoutIdLst>
  <p:transition>
    <p:fade/>
  </p:transition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9pPr>
    </p:titleStyle>
    <p:bodyStyle>
      <a:lvl1pPr marL="266700" indent="-266700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SzPct val="70000"/>
        <a:buFont typeface="Wingdings" pitchFamily="2" charset="2"/>
        <a:buChar char="n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530225" indent="-261938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Font typeface="Arial" charset="0"/>
        <a:buChar char="&gt;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2pPr>
      <a:lvl3pPr marL="806450" indent="-274638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Font typeface="Arial" charset="0"/>
        <a:buChar char="–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3pPr>
      <a:lvl4pPr marL="1073150" indent="-265113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Char char="•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4pPr>
      <a:lvl5pPr marL="1339850" indent="-265113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5pPr>
      <a:lvl6pPr marL="1797050" indent="-265113" algn="l" rtl="0" fontAlgn="base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6pPr>
      <a:lvl7pPr marL="2254250" indent="-265113" algn="l" rtl="0" fontAlgn="base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7pPr>
      <a:lvl8pPr marL="2711450" indent="-265113" algn="l" rtl="0" fontAlgn="base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8pPr>
      <a:lvl9pPr marL="3168650" indent="-265113" algn="l" rtl="0" fontAlgn="base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665163" y="477838"/>
            <a:ext cx="8151812" cy="1079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1800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665163" y="1700213"/>
            <a:ext cx="8151812" cy="43926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8" name="Datumsplatzhalter 11"/>
          <p:cNvSpPr>
            <a:spLocks noGrp="1"/>
          </p:cNvSpPr>
          <p:nvPr>
            <p:ph type="dt" sz="half" idx="2"/>
          </p:nvPr>
        </p:nvSpPr>
        <p:spPr>
          <a:xfrm>
            <a:off x="7344000" y="6300000"/>
            <a:ext cx="576000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spcAft>
                <a:spcPct val="0"/>
              </a:spcAft>
              <a:buClrTx/>
              <a:buFontTx/>
              <a:buNone/>
            </a:pP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9" name="Foliennummernplatzhalter 12"/>
          <p:cNvSpPr>
            <a:spLocks noGrp="1"/>
          </p:cNvSpPr>
          <p:nvPr>
            <p:ph type="sldNum" sz="quarter" idx="4"/>
          </p:nvPr>
        </p:nvSpPr>
        <p:spPr>
          <a:xfrm>
            <a:off x="8244408" y="6300000"/>
            <a:ext cx="575742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>
                <a:spcAft>
                  <a:spcPct val="0"/>
                </a:spcAft>
                <a:buClrTx/>
                <a:buFontTx/>
                <a:buNone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10" name="Grafik 9" descr="MITNETZ_STROM_Logo_RGB_P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683339" y="6049917"/>
            <a:ext cx="1547099" cy="692196"/>
          </a:xfrm>
          <a:prstGeom prst="rect">
            <a:avLst/>
          </a:prstGeom>
        </p:spPr>
      </p:pic>
      <p:pic>
        <p:nvPicPr>
          <p:cNvPr id="11" name="Picture 5" descr="C:\Users\H701564\Desktop\enviaM_Gruppe_Endorsement.bmp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7388" y="6342063"/>
            <a:ext cx="469900" cy="21907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</p:sldLayoutIdLst>
  <p:transition>
    <p:fade/>
  </p:transition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accent1"/>
          </a:solidFill>
          <a:latin typeface="Arial" charset="0"/>
        </a:defRPr>
      </a:lvl9pPr>
    </p:titleStyle>
    <p:bodyStyle>
      <a:lvl1pPr marL="266700" indent="-266700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SzPct val="70000"/>
        <a:buFont typeface="Wingdings" pitchFamily="2" charset="2"/>
        <a:buChar char="n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530225" indent="-261938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Font typeface="Arial" charset="0"/>
        <a:buChar char="&gt;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2pPr>
      <a:lvl3pPr marL="806450" indent="-274638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Font typeface="Arial" charset="0"/>
        <a:buChar char="–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3pPr>
      <a:lvl4pPr marL="1073150" indent="-265113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Char char="•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4pPr>
      <a:lvl5pPr marL="1339850" indent="-265113" algn="l" rtl="0" eaLnBrk="0" fontAlgn="base" hangingPunct="0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5pPr>
      <a:lvl6pPr marL="1797050" indent="-265113" algn="l" rtl="0" fontAlgn="base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6pPr>
      <a:lvl7pPr marL="2254250" indent="-265113" algn="l" rtl="0" fontAlgn="base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7pPr>
      <a:lvl8pPr marL="2711450" indent="-265113" algn="l" rtl="0" fontAlgn="base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8pPr>
      <a:lvl9pPr marL="3168650" indent="-265113" algn="l" rtl="0" fontAlgn="base">
        <a:spcBef>
          <a:spcPct val="0"/>
        </a:spcBef>
        <a:spcAft>
          <a:spcPct val="50000"/>
        </a:spcAft>
        <a:buClr>
          <a:schemeClr val="accent1"/>
        </a:buClr>
        <a:buChar char="-"/>
        <a:tabLst>
          <a:tab pos="266700" algn="l"/>
          <a:tab pos="534988" algn="l"/>
          <a:tab pos="542925" algn="l"/>
          <a:tab pos="809625" algn="l"/>
          <a:tab pos="1076325" algn="l"/>
        </a:tabLst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emf"/><Relationship Id="rId5" Type="http://schemas.openxmlformats.org/officeDocument/2006/relationships/oleObject" Target="../embeddings/Microsoft_Excel_97-2003_Worksheet1.xls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1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emf"/><Relationship Id="rId9" Type="http://schemas.openxmlformats.org/officeDocument/2006/relationships/image" Target="../media/image1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5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0.jpeg"/><Relationship Id="rId12" Type="http://schemas.openxmlformats.org/officeDocument/2006/relationships/image" Target="../media/image25.png"/><Relationship Id="rId2" Type="http://schemas.openxmlformats.org/officeDocument/2006/relationships/slideLayout" Target="../slideLayouts/slideLayout39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oleObject" Target="../embeddings/Microsoft_Excel_97-2003_Worksheet2.xls"/><Relationship Id="rId10" Type="http://schemas.openxmlformats.org/officeDocument/2006/relationships/image" Target="../media/image23.png"/><Relationship Id="rId4" Type="http://schemas.openxmlformats.org/officeDocument/2006/relationships/oleObject" Target="../embeddings/oleObject2.bin"/><Relationship Id="rId9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emf"/><Relationship Id="rId7" Type="http://schemas.openxmlformats.org/officeDocument/2006/relationships/image" Target="../media/image31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1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5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oleObject" Target="../embeddings/oleObject3.bin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2" Type="http://schemas.openxmlformats.org/officeDocument/2006/relationships/slideLayout" Target="../slideLayouts/slideLayout11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5" Type="http://schemas.openxmlformats.org/officeDocument/2006/relationships/image" Target="../media/image48.jpe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Relationship Id="rId14" Type="http://schemas.openxmlformats.org/officeDocument/2006/relationships/image" Target="../media/image4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55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61.png"/><Relationship Id="rId7" Type="http://schemas.openxmlformats.org/officeDocument/2006/relationships/image" Target="../media/image6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1.xml"/><Relationship Id="rId6" Type="http://schemas.openxmlformats.org/officeDocument/2006/relationships/hyperlink" Target="http://hochspannungtieflegen.files.wordpress.com/2008/09/hochspannung-tief-legen_logo_kl.jpg" TargetMode="External"/><Relationship Id="rId5" Type="http://schemas.openxmlformats.org/officeDocument/2006/relationships/image" Target="../media/image62.jpeg"/><Relationship Id="rId4" Type="http://schemas.openxmlformats.org/officeDocument/2006/relationships/hyperlink" Target="http://www.vorsicht-freileitung.de/images/stories/weat/index.php/Mahnfeuer2010/mahnfeuer2010_08.JPG?action=big&amp;size=original" TargetMode="External"/><Relationship Id="rId9" Type="http://schemas.openxmlformats.org/officeDocument/2006/relationships/image" Target="../media/image6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emf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6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6.xml"/><Relationship Id="rId5" Type="http://schemas.openxmlformats.org/officeDocument/2006/relationships/image" Target="../media/image69.jpeg"/><Relationship Id="rId4" Type="http://schemas.openxmlformats.org/officeDocument/2006/relationships/image" Target="../media/image7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8280488" cy="1512168"/>
          </a:xfrm>
        </p:spPr>
        <p:txBody>
          <a:bodyPr/>
          <a:lstStyle/>
          <a:p>
            <a:r>
              <a:rPr lang="de-DE" dirty="0" smtClean="0"/>
              <a:t>Herausforderungen und Auswirkungen beim Netzausbau</a:t>
            </a:r>
            <a:endParaRPr lang="de-DE" dirty="0"/>
          </a:p>
        </p:txBody>
      </p:sp>
      <p:sp>
        <p:nvSpPr>
          <p:cNvPr id="5" name="Untertitel 4"/>
          <p:cNvSpPr>
            <a:spLocks noGrp="1"/>
          </p:cNvSpPr>
          <p:nvPr>
            <p:ph type="subTitle" idx="1"/>
          </p:nvPr>
        </p:nvSpPr>
        <p:spPr>
          <a:xfrm>
            <a:off x="683568" y="2168860"/>
            <a:ext cx="7776000" cy="1980220"/>
          </a:xfrm>
        </p:spPr>
        <p:txBody>
          <a:bodyPr/>
          <a:lstStyle/>
          <a:p>
            <a:pPr marL="0" indent="0"/>
            <a:endParaRPr lang="de-DE" sz="1800" dirty="0" smtClean="0"/>
          </a:p>
          <a:p>
            <a:pPr marL="0" indent="0"/>
            <a:r>
              <a:rPr lang="de-DE" sz="1800" dirty="0" smtClean="0"/>
              <a:t>Uwe Kramer </a:t>
            </a:r>
            <a:br>
              <a:rPr lang="de-DE" sz="1800" dirty="0" smtClean="0"/>
            </a:br>
            <a:r>
              <a:rPr lang="de-DE" sz="1400" dirty="0" smtClean="0"/>
              <a:t>Mitteldeutsche Netzgesellschaft Strom mbH</a:t>
            </a:r>
            <a:br>
              <a:rPr lang="de-DE" sz="1400" dirty="0" smtClean="0"/>
            </a:br>
            <a:r>
              <a:rPr lang="de-DE" sz="1400" dirty="0" smtClean="0"/>
              <a:t>Leiter Netzregion Süd-Sachsen</a:t>
            </a:r>
          </a:p>
          <a:p>
            <a:pPr marL="0" indent="0"/>
            <a:r>
              <a:rPr lang="de-DE" sz="1800" dirty="0" smtClean="0"/>
              <a:t/>
            </a:r>
            <a:br>
              <a:rPr lang="de-DE" sz="1800" dirty="0" smtClean="0"/>
            </a:br>
            <a:r>
              <a:rPr lang="de-DE" sz="1800" dirty="0" smtClean="0"/>
              <a:t>Workshop Umsetzung Energiekonzept Vogtlandkreis</a:t>
            </a:r>
            <a:br>
              <a:rPr lang="de-DE" sz="1800" dirty="0" smtClean="0"/>
            </a:br>
            <a:r>
              <a:rPr lang="de-DE" sz="1800" dirty="0" smtClean="0"/>
              <a:t>Plauen,  24. April 2013</a:t>
            </a:r>
            <a:endParaRPr lang="de-DE" sz="1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en 12"/>
          <p:cNvGrpSpPr/>
          <p:nvPr/>
        </p:nvGrpSpPr>
        <p:grpSpPr>
          <a:xfrm>
            <a:off x="298450" y="1196752"/>
            <a:ext cx="6002338" cy="4248150"/>
            <a:chOff x="298450" y="1196752"/>
            <a:chExt cx="6002338" cy="4248150"/>
          </a:xfrm>
        </p:grpSpPr>
        <p:grpSp>
          <p:nvGrpSpPr>
            <p:cNvPr id="3" name="Gruppieren 9"/>
            <p:cNvGrpSpPr/>
            <p:nvPr/>
          </p:nvGrpSpPr>
          <p:grpSpPr>
            <a:xfrm>
              <a:off x="298450" y="1196752"/>
              <a:ext cx="6002338" cy="4248150"/>
              <a:chOff x="298450" y="1340768"/>
              <a:chExt cx="6002338" cy="4248150"/>
            </a:xfrm>
          </p:grpSpPr>
          <p:pic>
            <p:nvPicPr>
              <p:cNvPr id="5" name="Grafik 8" descr="suedsachsen Kopie.jp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98450" y="1340768"/>
                <a:ext cx="6002338" cy="4248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9" name="Rechteck 8"/>
              <p:cNvSpPr/>
              <p:nvPr/>
            </p:nvSpPr>
            <p:spPr>
              <a:xfrm>
                <a:off x="4860032" y="4437112"/>
                <a:ext cx="1080120" cy="64807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</a:pPr>
                <a:endParaRPr lang="de-DE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2" name="Textfeld 11"/>
            <p:cNvSpPr txBox="1"/>
            <p:nvPr/>
          </p:nvSpPr>
          <p:spPr>
            <a:xfrm>
              <a:off x="2729268" y="3898283"/>
              <a:ext cx="1152128" cy="2077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r>
                <a:rPr lang="de-DE" sz="700" b="1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Limbach-Oberfrohna</a:t>
              </a:r>
              <a:endParaRPr lang="de-DE" sz="7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170" name="Titel 1"/>
          <p:cNvSpPr>
            <a:spLocks noGrp="1"/>
          </p:cNvSpPr>
          <p:nvPr>
            <p:ph type="title"/>
          </p:nvPr>
        </p:nvSpPr>
        <p:spPr>
          <a:xfrm>
            <a:off x="539552" y="188760"/>
            <a:ext cx="7776000" cy="1080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de-DE" dirty="0" smtClean="0"/>
              <a:t/>
            </a:r>
            <a:br>
              <a:rPr lang="de-DE" dirty="0" smtClean="0"/>
            </a:br>
            <a:r>
              <a:rPr lang="de-DE" sz="2700" dirty="0" err="1" smtClean="0"/>
              <a:t>Verteilnetz</a:t>
            </a:r>
            <a:r>
              <a:rPr lang="de-DE" sz="2700" dirty="0" smtClean="0"/>
              <a:t> der MITNETZ STROM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sz="2200" dirty="0" smtClean="0"/>
              <a:t>Kennzahlen der Netzregion Süd-Sachsen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endParaRPr lang="de-DE" dirty="0" smtClean="0"/>
          </a:p>
        </p:txBody>
      </p:sp>
      <p:sp>
        <p:nvSpPr>
          <p:cNvPr id="6" name="Rechteck 5"/>
          <p:cNvSpPr/>
          <p:nvPr/>
        </p:nvSpPr>
        <p:spPr>
          <a:xfrm>
            <a:off x="395536" y="5497888"/>
            <a:ext cx="8784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  <a:buClrTx/>
              <a:buFontTx/>
              <a:buNone/>
              <a:tabLst>
                <a:tab pos="266700" algn="l"/>
                <a:tab pos="542925" algn="l"/>
                <a:tab pos="809625" algn="l"/>
              </a:tabLst>
            </a:pPr>
            <a:r>
              <a:rPr lang="de-DE" sz="1600" dirty="0" smtClean="0">
                <a:solidFill>
                  <a:srgbClr val="000000"/>
                </a:solidFill>
                <a:latin typeface="Arial"/>
              </a:rPr>
              <a:t>Die Mitteldeutsche Netzgesellschaft Strom mbH ist eine 100 %</a:t>
            </a:r>
            <a:r>
              <a:rPr lang="de-DE" sz="1600" dirty="0" err="1" smtClean="0">
                <a:solidFill>
                  <a:srgbClr val="000000"/>
                </a:solidFill>
                <a:latin typeface="Arial"/>
              </a:rPr>
              <a:t>ige</a:t>
            </a:r>
            <a:r>
              <a:rPr lang="de-DE" sz="1600" dirty="0" smtClean="0">
                <a:solidFill>
                  <a:srgbClr val="000000"/>
                </a:solidFill>
                <a:latin typeface="Arial"/>
              </a:rPr>
              <a:t> Tochtergesellschaft </a:t>
            </a:r>
            <a:br>
              <a:rPr lang="de-DE" sz="1600" dirty="0" smtClean="0">
                <a:solidFill>
                  <a:srgbClr val="000000"/>
                </a:solidFill>
                <a:latin typeface="Arial"/>
              </a:rPr>
            </a:br>
            <a:r>
              <a:rPr lang="de-DE" sz="1600" dirty="0" smtClean="0">
                <a:solidFill>
                  <a:srgbClr val="000000"/>
                </a:solidFill>
                <a:latin typeface="Arial"/>
              </a:rPr>
              <a:t>der enviaM und größter regionaler </a:t>
            </a:r>
            <a:r>
              <a:rPr lang="de-DE" sz="1600" dirty="0" err="1" smtClean="0">
                <a:solidFill>
                  <a:srgbClr val="000000"/>
                </a:solidFill>
                <a:latin typeface="Arial"/>
              </a:rPr>
              <a:t>Verteilnetzbetreiber</a:t>
            </a:r>
            <a:r>
              <a:rPr lang="de-DE" sz="1600" dirty="0" smtClean="0">
                <a:solidFill>
                  <a:srgbClr val="000000"/>
                </a:solidFill>
                <a:latin typeface="Arial"/>
              </a:rPr>
              <a:t> in Ostdeutschland.</a:t>
            </a:r>
          </a:p>
        </p:txBody>
      </p:sp>
      <p:sp>
        <p:nvSpPr>
          <p:cNvPr id="11" name="Ellipse 10"/>
          <p:cNvSpPr>
            <a:spLocks noChangeAspect="1"/>
          </p:cNvSpPr>
          <p:nvPr/>
        </p:nvSpPr>
        <p:spPr>
          <a:xfrm>
            <a:off x="3062255" y="3911798"/>
            <a:ext cx="28800" cy="28800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084168" y="836712"/>
            <a:ext cx="2952328" cy="4578176"/>
          </a:xfrm>
          <a:prstGeom prst="rect">
            <a:avLst/>
          </a:prstGeom>
          <a:solidFill>
            <a:schemeClr val="bg1"/>
          </a:solidFill>
          <a:ln w="9525">
            <a:solidFill>
              <a:srgbClr val="969696"/>
            </a:solidFill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</p:spPr>
        <p:txBody>
          <a:bodyPr wrap="square">
            <a:spAutoFit/>
          </a:bodyPr>
          <a:lstStyle/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ClrTx/>
              <a:buFontTx/>
              <a:buNone/>
              <a:tabLst>
                <a:tab pos="989013" algn="l"/>
                <a:tab pos="1520825" algn="l"/>
              </a:tabLst>
              <a:defRPr/>
            </a:pPr>
            <a:r>
              <a:rPr lang="de-DE" sz="1200" b="1" dirty="0" smtClean="0">
                <a:solidFill>
                  <a:srgbClr val="000000"/>
                </a:solidFill>
                <a:latin typeface="Arial"/>
              </a:rPr>
              <a:t>Netzlänge</a:t>
            </a:r>
            <a:r>
              <a:rPr lang="de-DE" sz="1200" b="1" dirty="0">
                <a:solidFill>
                  <a:srgbClr val="000000"/>
                </a:solidFill>
                <a:latin typeface="Arial"/>
              </a:rPr>
              <a:t>: </a:t>
            </a:r>
            <a:r>
              <a:rPr lang="de-DE" sz="1200" b="1" dirty="0" smtClean="0">
                <a:solidFill>
                  <a:srgbClr val="000000"/>
                </a:solidFill>
                <a:latin typeface="Arial"/>
              </a:rPr>
              <a:t>	19.423 km</a:t>
            </a:r>
            <a:endParaRPr lang="de-DE" sz="1200" dirty="0" smtClean="0">
              <a:solidFill>
                <a:srgbClr val="000000"/>
              </a:solidFill>
              <a:latin typeface="Arial"/>
            </a:endParaRP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ClrTx/>
              <a:buFont typeface="Wingdings" pitchFamily="2" charset="2"/>
              <a:buChar char="Ø"/>
              <a:tabLst>
                <a:tab pos="989013" algn="l"/>
                <a:tab pos="1520825" algn="l"/>
              </a:tabLst>
              <a:defRPr/>
            </a:pPr>
            <a:r>
              <a:rPr lang="de-DE" sz="1100" dirty="0">
                <a:solidFill>
                  <a:srgbClr val="000000"/>
                </a:solidFill>
                <a:latin typeface="Arial"/>
              </a:rPr>
              <a:t> </a:t>
            </a:r>
            <a:r>
              <a:rPr lang="de-DE" sz="1100" dirty="0" smtClean="0">
                <a:solidFill>
                  <a:srgbClr val="000000"/>
                </a:solidFill>
                <a:latin typeface="Arial"/>
              </a:rPr>
              <a:t>davon:	   1.185 </a:t>
            </a:r>
            <a:r>
              <a:rPr lang="de-DE" sz="1100" dirty="0">
                <a:solidFill>
                  <a:srgbClr val="000000"/>
                </a:solidFill>
                <a:latin typeface="Arial"/>
              </a:rPr>
              <a:t>km </a:t>
            </a:r>
            <a:r>
              <a:rPr lang="de-DE" sz="1100" dirty="0" smtClean="0">
                <a:solidFill>
                  <a:srgbClr val="000000"/>
                </a:solidFill>
                <a:latin typeface="Arial"/>
              </a:rPr>
              <a:t/>
            </a:r>
            <a:br>
              <a:rPr lang="de-DE" sz="1100" dirty="0" smtClean="0">
                <a:solidFill>
                  <a:srgbClr val="000000"/>
                </a:solidFill>
                <a:latin typeface="Arial"/>
              </a:rPr>
            </a:br>
            <a:r>
              <a:rPr lang="de-DE" sz="1100" dirty="0" smtClean="0">
                <a:solidFill>
                  <a:srgbClr val="000000"/>
                </a:solidFill>
                <a:latin typeface="Arial"/>
              </a:rPr>
              <a:t>    Hoch- und Mittelspannungsfreileitungen</a:t>
            </a: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ClrTx/>
              <a:buFont typeface="Wingdings" pitchFamily="2" charset="2"/>
              <a:buChar char="Ø"/>
              <a:tabLst>
                <a:tab pos="989013" algn="l"/>
                <a:tab pos="1520825" algn="l"/>
              </a:tabLst>
              <a:defRPr/>
            </a:pPr>
            <a:r>
              <a:rPr lang="de-DE" sz="1100" dirty="0" smtClean="0">
                <a:solidFill>
                  <a:srgbClr val="000000"/>
                </a:solidFill>
                <a:latin typeface="Arial"/>
              </a:rPr>
              <a:t> davon:	    5.451 km </a:t>
            </a:r>
            <a:br>
              <a:rPr lang="de-DE" sz="1100" dirty="0" smtClean="0">
                <a:solidFill>
                  <a:srgbClr val="000000"/>
                </a:solidFill>
                <a:latin typeface="Arial"/>
              </a:rPr>
            </a:br>
            <a:r>
              <a:rPr lang="de-DE" sz="1100" dirty="0" smtClean="0">
                <a:solidFill>
                  <a:srgbClr val="000000"/>
                </a:solidFill>
                <a:latin typeface="Arial"/>
              </a:rPr>
              <a:t>    Hoch- und Mittelspannungskabel </a:t>
            </a:r>
            <a:endParaRPr lang="de-DE" sz="1100" dirty="0">
              <a:solidFill>
                <a:srgbClr val="000000"/>
              </a:solidFill>
              <a:latin typeface="Arial"/>
            </a:endParaRP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ClrTx/>
              <a:buFont typeface="Wingdings" pitchFamily="2" charset="2"/>
              <a:buChar char="Ø"/>
              <a:tabLst>
                <a:tab pos="989013" algn="l"/>
                <a:tab pos="1520825" algn="l"/>
              </a:tabLst>
              <a:defRPr/>
            </a:pPr>
            <a:r>
              <a:rPr lang="de-DE" sz="1100" dirty="0" smtClean="0">
                <a:solidFill>
                  <a:srgbClr val="000000"/>
                </a:solidFill>
                <a:latin typeface="Arial"/>
              </a:rPr>
              <a:t> davon:	  12.787 km </a:t>
            </a:r>
            <a:br>
              <a:rPr lang="de-DE" sz="1100" dirty="0" smtClean="0">
                <a:solidFill>
                  <a:srgbClr val="000000"/>
                </a:solidFill>
                <a:latin typeface="Arial"/>
              </a:rPr>
            </a:br>
            <a:r>
              <a:rPr lang="de-DE" sz="1100" dirty="0" smtClean="0">
                <a:solidFill>
                  <a:srgbClr val="000000"/>
                </a:solidFill>
                <a:latin typeface="Arial"/>
              </a:rPr>
              <a:t>    Niederspannungskabel und /-</a:t>
            </a:r>
            <a:r>
              <a:rPr lang="de-DE" sz="1100" dirty="0" err="1" smtClean="0">
                <a:solidFill>
                  <a:srgbClr val="000000"/>
                </a:solidFill>
                <a:latin typeface="Arial"/>
              </a:rPr>
              <a:t>freileitungen</a:t>
            </a:r>
            <a:r>
              <a:rPr lang="de-DE" sz="1100" dirty="0">
                <a:solidFill>
                  <a:srgbClr val="000000"/>
                </a:solidFill>
                <a:latin typeface="Arial"/>
              </a:rPr>
              <a:t/>
            </a:r>
            <a:br>
              <a:rPr lang="de-DE" sz="1100" dirty="0">
                <a:solidFill>
                  <a:srgbClr val="000000"/>
                </a:solidFill>
                <a:latin typeface="Arial"/>
              </a:rPr>
            </a:br>
            <a:endParaRPr lang="de-DE" sz="1100" dirty="0">
              <a:solidFill>
                <a:srgbClr val="000000"/>
              </a:solidFill>
              <a:latin typeface="Arial"/>
            </a:endParaRP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ClrTx/>
              <a:buFontTx/>
              <a:buNone/>
              <a:tabLst>
                <a:tab pos="989013" algn="l"/>
                <a:tab pos="1520825" algn="l"/>
              </a:tabLst>
              <a:defRPr/>
            </a:pPr>
            <a:r>
              <a:rPr lang="de-DE" sz="1200" b="1" dirty="0">
                <a:solidFill>
                  <a:srgbClr val="000000"/>
                </a:solidFill>
                <a:latin typeface="Arial"/>
              </a:rPr>
              <a:t>Umspannwerke:	</a:t>
            </a:r>
            <a:r>
              <a:rPr lang="de-DE" sz="1200" b="1" dirty="0" smtClean="0">
                <a:solidFill>
                  <a:srgbClr val="000000"/>
                </a:solidFill>
                <a:latin typeface="Arial"/>
              </a:rPr>
              <a:t>71</a:t>
            </a:r>
            <a:endParaRPr lang="de-DE" sz="1200" b="1" dirty="0">
              <a:solidFill>
                <a:srgbClr val="000000"/>
              </a:solidFill>
              <a:latin typeface="Arial"/>
            </a:endParaRP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ClrTx/>
              <a:buFont typeface="Wingdings" pitchFamily="2" charset="2"/>
              <a:buChar char="Ø"/>
              <a:tabLst>
                <a:tab pos="989013" algn="l"/>
                <a:tab pos="1520825" algn="l"/>
              </a:tabLst>
              <a:defRPr/>
            </a:pPr>
            <a:r>
              <a:rPr lang="de-DE" sz="1100" b="1" dirty="0">
                <a:solidFill>
                  <a:srgbClr val="000000"/>
                </a:solidFill>
                <a:latin typeface="Arial"/>
              </a:rPr>
              <a:t> </a:t>
            </a:r>
            <a:r>
              <a:rPr lang="de-DE" sz="1100" dirty="0">
                <a:solidFill>
                  <a:srgbClr val="000000"/>
                </a:solidFill>
                <a:latin typeface="Arial"/>
              </a:rPr>
              <a:t>davon 110 </a:t>
            </a:r>
            <a:r>
              <a:rPr lang="de-DE" sz="1100" dirty="0" err="1">
                <a:solidFill>
                  <a:srgbClr val="000000"/>
                </a:solidFill>
                <a:latin typeface="Arial"/>
              </a:rPr>
              <a:t>kV</a:t>
            </a:r>
            <a:r>
              <a:rPr lang="de-DE" sz="1100" dirty="0">
                <a:solidFill>
                  <a:srgbClr val="000000"/>
                </a:solidFill>
                <a:latin typeface="Arial"/>
              </a:rPr>
              <a:t>	55</a:t>
            </a: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ClrTx/>
              <a:buFont typeface="Wingdings" pitchFamily="2" charset="2"/>
              <a:buChar char="Ø"/>
              <a:tabLst>
                <a:tab pos="989013" algn="l"/>
                <a:tab pos="1520825" algn="l"/>
              </a:tabLst>
              <a:defRPr/>
            </a:pPr>
            <a:r>
              <a:rPr lang="de-DE" sz="1100" dirty="0">
                <a:solidFill>
                  <a:srgbClr val="000000"/>
                </a:solidFill>
                <a:latin typeface="Arial"/>
              </a:rPr>
              <a:t> davon </a:t>
            </a:r>
            <a:r>
              <a:rPr lang="de-DE" sz="1100" dirty="0" smtClean="0">
                <a:solidFill>
                  <a:srgbClr val="000000"/>
                </a:solidFill>
                <a:latin typeface="Arial"/>
              </a:rPr>
              <a:t>  30 </a:t>
            </a:r>
            <a:r>
              <a:rPr lang="de-DE" sz="1100" dirty="0" err="1">
                <a:solidFill>
                  <a:srgbClr val="000000"/>
                </a:solidFill>
                <a:latin typeface="Arial"/>
              </a:rPr>
              <a:t>kV</a:t>
            </a:r>
            <a:r>
              <a:rPr lang="de-DE" sz="1100" dirty="0">
                <a:solidFill>
                  <a:srgbClr val="000000"/>
                </a:solidFill>
                <a:latin typeface="Arial"/>
              </a:rPr>
              <a:t>	</a:t>
            </a:r>
            <a:r>
              <a:rPr lang="de-DE" sz="1100" dirty="0" smtClean="0">
                <a:solidFill>
                  <a:srgbClr val="000000"/>
                </a:solidFill>
                <a:latin typeface="Arial"/>
              </a:rPr>
              <a:t>16</a:t>
            </a:r>
            <a:r>
              <a:rPr lang="de-DE" sz="1100" dirty="0">
                <a:solidFill>
                  <a:srgbClr val="000000"/>
                </a:solidFill>
                <a:latin typeface="Arial"/>
              </a:rPr>
              <a:t/>
            </a:r>
            <a:br>
              <a:rPr lang="de-DE" sz="1100" dirty="0">
                <a:solidFill>
                  <a:srgbClr val="000000"/>
                </a:solidFill>
                <a:latin typeface="Arial"/>
              </a:rPr>
            </a:br>
            <a:endParaRPr lang="de-DE" sz="1100" dirty="0">
              <a:solidFill>
                <a:srgbClr val="000000"/>
              </a:solidFill>
              <a:latin typeface="Arial"/>
            </a:endParaRP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ClrTx/>
              <a:buFontTx/>
              <a:buNone/>
              <a:tabLst>
                <a:tab pos="989013" algn="l"/>
                <a:tab pos="1520825" algn="l"/>
              </a:tabLst>
              <a:defRPr/>
            </a:pPr>
            <a:r>
              <a:rPr lang="de-DE" sz="1200" b="1" dirty="0" err="1">
                <a:solidFill>
                  <a:srgbClr val="000000"/>
                </a:solidFill>
                <a:latin typeface="Arial"/>
              </a:rPr>
              <a:t>Trafostationen</a:t>
            </a:r>
            <a:r>
              <a:rPr lang="de-DE" sz="1200" b="1" dirty="0">
                <a:solidFill>
                  <a:srgbClr val="000000"/>
                </a:solidFill>
                <a:latin typeface="Arial"/>
              </a:rPr>
              <a:t>:	</a:t>
            </a:r>
            <a:r>
              <a:rPr lang="de-DE" sz="1200" b="1" dirty="0" smtClean="0">
                <a:solidFill>
                  <a:srgbClr val="000000"/>
                </a:solidFill>
                <a:latin typeface="Arial"/>
              </a:rPr>
              <a:t>    5.113</a:t>
            </a:r>
            <a:endParaRPr lang="de-DE" sz="1200" b="1" dirty="0">
              <a:solidFill>
                <a:srgbClr val="000000"/>
              </a:solidFill>
              <a:latin typeface="Arial"/>
            </a:endParaRP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ClrTx/>
              <a:buFontTx/>
              <a:buNone/>
              <a:tabLst>
                <a:tab pos="989013" algn="l"/>
                <a:tab pos="1520825" algn="l"/>
              </a:tabLst>
              <a:defRPr/>
            </a:pPr>
            <a:r>
              <a:rPr lang="de-DE" sz="1200" b="1" dirty="0">
                <a:solidFill>
                  <a:srgbClr val="000000"/>
                </a:solidFill>
                <a:latin typeface="Arial"/>
              </a:rPr>
              <a:t>Hausanschlüsse:	</a:t>
            </a:r>
            <a:r>
              <a:rPr lang="de-DE" sz="1200" b="1" dirty="0" smtClean="0">
                <a:solidFill>
                  <a:srgbClr val="000000"/>
                </a:solidFill>
                <a:latin typeface="Arial"/>
              </a:rPr>
              <a:t>225.031</a:t>
            </a: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ClrTx/>
              <a:buFontTx/>
              <a:buNone/>
              <a:tabLst>
                <a:tab pos="989013" algn="l"/>
                <a:tab pos="1520825" algn="l"/>
              </a:tabLst>
              <a:defRPr/>
            </a:pPr>
            <a:endParaRPr lang="de-DE" sz="1100" b="1" dirty="0" smtClean="0">
              <a:solidFill>
                <a:srgbClr val="000000"/>
              </a:solidFill>
              <a:latin typeface="Arial"/>
            </a:endParaRP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ClrTx/>
              <a:buFontTx/>
              <a:buNone/>
              <a:tabLst>
                <a:tab pos="989013" algn="l"/>
                <a:tab pos="1520825" algn="l"/>
              </a:tabLst>
              <a:defRPr/>
            </a:pPr>
            <a:r>
              <a:rPr lang="de-DE" sz="1200" b="1" dirty="0" smtClean="0">
                <a:solidFill>
                  <a:srgbClr val="000000"/>
                </a:solidFill>
                <a:latin typeface="Arial"/>
              </a:rPr>
              <a:t>Sitz: 	Freiberg</a:t>
            </a: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ClrTx/>
              <a:buFontTx/>
              <a:buNone/>
              <a:tabLst>
                <a:tab pos="989013" algn="l"/>
                <a:tab pos="1520825" algn="l"/>
              </a:tabLst>
              <a:defRPr/>
            </a:pPr>
            <a:r>
              <a:rPr lang="de-DE" sz="1200" b="1" dirty="0" smtClean="0">
                <a:solidFill>
                  <a:srgbClr val="000000"/>
                </a:solidFill>
                <a:latin typeface="Arial"/>
              </a:rPr>
              <a:t>Fläche:	4.918 km²</a:t>
            </a: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ClrTx/>
              <a:buFontTx/>
              <a:buNone/>
              <a:tabLst>
                <a:tab pos="989013" algn="l"/>
                <a:tab pos="1520825" algn="l"/>
              </a:tabLst>
              <a:defRPr/>
            </a:pPr>
            <a:r>
              <a:rPr lang="de-DE" sz="1200" b="1" dirty="0" smtClean="0">
                <a:solidFill>
                  <a:srgbClr val="000000"/>
                </a:solidFill>
                <a:latin typeface="Arial"/>
              </a:rPr>
              <a:t>Einwohner:	776.320</a:t>
            </a:r>
            <a:r>
              <a:rPr lang="de-DE" sz="1200" dirty="0" smtClean="0">
                <a:solidFill>
                  <a:srgbClr val="000000"/>
                </a:solidFill>
                <a:latin typeface="Arial"/>
              </a:rPr>
              <a:t> </a:t>
            </a:r>
            <a:endParaRPr lang="de-DE" sz="1200" b="1" dirty="0" smtClean="0">
              <a:solidFill>
                <a:srgbClr val="000000"/>
              </a:solidFill>
              <a:latin typeface="Arial"/>
            </a:endParaRP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ClrTx/>
              <a:buFontTx/>
              <a:buNone/>
              <a:tabLst>
                <a:tab pos="989013" algn="l"/>
                <a:tab pos="1520825" algn="l"/>
              </a:tabLst>
              <a:defRPr/>
            </a:pPr>
            <a:r>
              <a:rPr lang="de-DE" sz="1200" b="1" dirty="0" smtClean="0">
                <a:solidFill>
                  <a:srgbClr val="000000"/>
                </a:solidFill>
                <a:latin typeface="Arial"/>
              </a:rPr>
              <a:t>Mitarbeiter:	315</a:t>
            </a:r>
            <a:endParaRPr lang="de-DE" sz="1200" b="1" dirty="0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en 20"/>
          <p:cNvGrpSpPr>
            <a:grpSpLocks/>
          </p:cNvGrpSpPr>
          <p:nvPr/>
        </p:nvGrpSpPr>
        <p:grpSpPr bwMode="auto">
          <a:xfrm>
            <a:off x="179388" y="1196975"/>
            <a:ext cx="6192837" cy="3419475"/>
            <a:chOff x="2072920" y="1529841"/>
            <a:chExt cx="6497066" cy="3420827"/>
          </a:xfrm>
        </p:grpSpPr>
        <p:graphicFrame>
          <p:nvGraphicFramePr>
            <p:cNvPr id="1026" name="Inhaltsplatzhalter 3"/>
            <p:cNvGraphicFramePr>
              <a:graphicFrameLocks/>
            </p:cNvGraphicFramePr>
            <p:nvPr/>
          </p:nvGraphicFramePr>
          <p:xfrm>
            <a:off x="2072920" y="1838761"/>
            <a:ext cx="6497066" cy="31119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5843" name="Worksheet" r:id="rId5" imgW="6496016" imgH="3114668" progId="Excel.Sheet.8">
                    <p:embed/>
                  </p:oleObj>
                </mc:Choice>
                <mc:Fallback>
                  <p:oleObj name="Worksheet" r:id="rId5" imgW="6496016" imgH="3114668" progId="Excel.Sheet.8">
                    <p:embed/>
                    <p:pic>
                      <p:nvPicPr>
                        <p:cNvPr id="0" name="Inhaltsplatzhalter 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72920" y="1838761"/>
                          <a:ext cx="6497066" cy="311190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037" name="Gerade Verbindung 15"/>
            <p:cNvCxnSpPr>
              <a:cxnSpLocks noChangeShapeType="1"/>
            </p:cNvCxnSpPr>
            <p:nvPr/>
          </p:nvCxnSpPr>
          <p:spPr bwMode="auto">
            <a:xfrm>
              <a:off x="2639523" y="2862163"/>
              <a:ext cx="4536504" cy="10048"/>
            </a:xfrm>
            <a:prstGeom prst="line">
              <a:avLst/>
            </a:prstGeom>
            <a:noFill/>
            <a:ln w="25400" algn="ctr">
              <a:solidFill>
                <a:srgbClr val="FF0000"/>
              </a:solidFill>
              <a:round/>
              <a:headEnd/>
              <a:tailEnd/>
            </a:ln>
          </p:spPr>
        </p:cxnSp>
        <p:sp>
          <p:nvSpPr>
            <p:cNvPr id="18" name="Textfeld 17"/>
            <p:cNvSpPr txBox="1">
              <a:spLocks noChangeArrowheads="1"/>
            </p:cNvSpPr>
            <p:nvPr/>
          </p:nvSpPr>
          <p:spPr bwMode="auto">
            <a:xfrm>
              <a:off x="2299426" y="1529841"/>
              <a:ext cx="5892495" cy="276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FFDD00"/>
                </a:buClr>
                <a:buFontTx/>
                <a:buNone/>
                <a:defRPr/>
              </a:pPr>
              <a:r>
                <a:rPr lang="de-DE" sz="1200" b="1" kern="0" dirty="0">
                  <a:solidFill>
                    <a:srgbClr val="000000"/>
                  </a:solidFill>
                  <a:latin typeface="Arial" pitchFamily="34" charset="0"/>
                  <a:cs typeface="Arial" charset="0"/>
                </a:rPr>
                <a:t>Entwicklung</a:t>
              </a:r>
              <a:r>
                <a:rPr lang="de-DE" sz="1200" kern="0" dirty="0">
                  <a:solidFill>
                    <a:srgbClr val="000000"/>
                  </a:solidFill>
                  <a:latin typeface="Arial" pitchFamily="34" charset="0"/>
                  <a:cs typeface="Arial" charset="0"/>
                </a:rPr>
                <a:t> </a:t>
              </a:r>
              <a:r>
                <a:rPr lang="de-DE" sz="1200" b="1" kern="0" dirty="0">
                  <a:solidFill>
                    <a:srgbClr val="000000"/>
                  </a:solidFill>
                  <a:latin typeface="Arial" pitchFamily="34" charset="0"/>
                  <a:cs typeface="Arial" charset="0"/>
                </a:rPr>
                <a:t>des EEG-Anteils am Letztverbraucherabsatz in Prozent**</a:t>
              </a:r>
            </a:p>
          </p:txBody>
        </p:sp>
      </p:grpSp>
      <p:sp>
        <p:nvSpPr>
          <p:cNvPr id="19" name="Textfeld 9"/>
          <p:cNvSpPr txBox="1">
            <a:spLocks noChangeArrowheads="1"/>
          </p:cNvSpPr>
          <p:nvPr/>
        </p:nvSpPr>
        <p:spPr bwMode="auto">
          <a:xfrm>
            <a:off x="6227763" y="5876925"/>
            <a:ext cx="28797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FFDD00"/>
              </a:buClr>
              <a:buFontTx/>
              <a:buNone/>
              <a:defRPr/>
            </a:pPr>
            <a:r>
              <a:rPr lang="de-DE" sz="800" kern="0" dirty="0">
                <a:solidFill>
                  <a:srgbClr val="000000"/>
                </a:solidFill>
                <a:latin typeface="Arial" pitchFamily="34" charset="0"/>
                <a:cs typeface="Arial" charset="0"/>
              </a:rPr>
              <a:t>**tatsächlich messtechnisch ermittelter  EEG-Anteil auf Basis gemessener Abnahme und gemessener Erzeugung im Netzgebiet MITNETZ STROM, noch nicht testierte Werte</a:t>
            </a:r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6227763" y="4689475"/>
            <a:ext cx="2628900" cy="534988"/>
          </a:xfrm>
          <a:prstGeom prst="rect">
            <a:avLst/>
          </a:prstGeom>
          <a:solidFill>
            <a:srgbClr val="0050A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auto" hangingPunct="0">
              <a:spcBef>
                <a:spcPct val="40000"/>
              </a:spcBef>
              <a:spcAft>
                <a:spcPct val="0"/>
              </a:spcAft>
              <a:buClr>
                <a:srgbClr val="00A8D6"/>
              </a:buClr>
              <a:buSzPct val="70000"/>
              <a:buFont typeface="Wingdings" pitchFamily="2" charset="2"/>
              <a:buNone/>
              <a:defRPr/>
            </a:pPr>
            <a:r>
              <a:rPr lang="de-DE" sz="1200" kern="0" dirty="0">
                <a:solidFill>
                  <a:srgbClr val="FFFFFF"/>
                </a:solidFill>
                <a:latin typeface="Arial" pitchFamily="34" charset="0"/>
                <a:cs typeface="Arial" charset="0"/>
              </a:rPr>
              <a:t>Anlagenanzahl 2012: 30.625</a:t>
            </a:r>
          </a:p>
          <a:p>
            <a:pPr eaLnBrk="0" fontAlgn="auto" hangingPunct="0">
              <a:spcBef>
                <a:spcPct val="40000"/>
              </a:spcBef>
              <a:spcAft>
                <a:spcPct val="0"/>
              </a:spcAft>
              <a:buClr>
                <a:srgbClr val="00A8D6"/>
              </a:buClr>
              <a:buSzPct val="70000"/>
              <a:buFont typeface="Wingdings" pitchFamily="2" charset="2"/>
              <a:buNone/>
              <a:defRPr/>
            </a:pPr>
            <a:r>
              <a:rPr lang="de-DE" sz="1200" kern="0" dirty="0">
                <a:solidFill>
                  <a:srgbClr val="FFFFFF"/>
                </a:solidFill>
                <a:latin typeface="Arial" pitchFamily="34" charset="0"/>
                <a:cs typeface="Arial" charset="0"/>
              </a:rPr>
              <a:t>EEG-Vergütung 2012: 1.278 Mio. €</a:t>
            </a:r>
          </a:p>
        </p:txBody>
      </p:sp>
      <p:sp>
        <p:nvSpPr>
          <p:cNvPr id="21" name="Titel 13"/>
          <p:cNvSpPr txBox="1">
            <a:spLocks/>
          </p:cNvSpPr>
          <p:nvPr/>
        </p:nvSpPr>
        <p:spPr bwMode="gray">
          <a:xfrm>
            <a:off x="431800" y="333375"/>
            <a:ext cx="8151813" cy="1079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18000" rIns="0" bIns="0"/>
          <a:lstStyle/>
          <a:p>
            <a:pPr eaLnBrk="0" fontAlgn="auto" hangingPunct="0">
              <a:spcBef>
                <a:spcPts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de-DE" sz="2400" kern="0" dirty="0">
                <a:solidFill>
                  <a:srgbClr val="0050A6"/>
                </a:solidFill>
                <a:latin typeface="Arial" pitchFamily="34" charset="0"/>
                <a:cs typeface="Arial" charset="0"/>
              </a:rPr>
              <a:t>Bei MITNETZ STROM ist die Energiewende gelebte </a:t>
            </a:r>
            <a:r>
              <a:rPr lang="de-DE" sz="2400" kern="0" dirty="0" smtClean="0">
                <a:solidFill>
                  <a:srgbClr val="0050A6"/>
                </a:solidFill>
                <a:latin typeface="Arial" pitchFamily="34" charset="0"/>
                <a:cs typeface="Arial" charset="0"/>
              </a:rPr>
              <a:t>Praxis.</a:t>
            </a:r>
            <a:endParaRPr lang="de-DE" sz="3000" kern="0" dirty="0">
              <a:solidFill>
                <a:srgbClr val="0050A6"/>
              </a:solidFill>
              <a:latin typeface="Arial" pitchFamily="34" charset="0"/>
              <a:cs typeface="Arial" charset="0"/>
            </a:endParaRPr>
          </a:p>
        </p:txBody>
      </p:sp>
      <p:sp>
        <p:nvSpPr>
          <p:cNvPr id="22" name="Textfeld 16"/>
          <p:cNvSpPr txBox="1">
            <a:spLocks noChangeArrowheads="1"/>
          </p:cNvSpPr>
          <p:nvPr/>
        </p:nvSpPr>
        <p:spPr bwMode="auto">
          <a:xfrm>
            <a:off x="6264275" y="5661025"/>
            <a:ext cx="27003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ct val="0"/>
              </a:spcAft>
              <a:buClr>
                <a:srgbClr val="0050A6"/>
              </a:buClr>
              <a:buFontTx/>
              <a:buNone/>
              <a:defRPr/>
            </a:pPr>
            <a:r>
              <a:rPr lang="de-DE" sz="800" kern="0" dirty="0">
                <a:solidFill>
                  <a:srgbClr val="000000"/>
                </a:solidFill>
                <a:latin typeface="Arial" pitchFamily="34" charset="0"/>
                <a:cs typeface="Arial" charset="0"/>
              </a:rPr>
              <a:t>* Zielewerte </a:t>
            </a:r>
            <a:r>
              <a:rPr lang="de-DE" sz="800" i="1" kern="0" dirty="0">
                <a:solidFill>
                  <a:srgbClr val="000000"/>
                </a:solidFill>
                <a:latin typeface="Arial" pitchFamily="34" charset="0"/>
                <a:cs typeface="Arial" charset="0"/>
              </a:rPr>
              <a:t>Energiekonzept der Bundesregierung</a:t>
            </a:r>
          </a:p>
        </p:txBody>
      </p:sp>
      <p:sp>
        <p:nvSpPr>
          <p:cNvPr id="1032" name="Datumsplatzhalter 3"/>
          <p:cNvSpPr txBox="1">
            <a:spLocks/>
          </p:cNvSpPr>
          <p:nvPr/>
        </p:nvSpPr>
        <p:spPr bwMode="auto">
          <a:xfrm>
            <a:off x="7056438" y="6453188"/>
            <a:ext cx="86360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Clr>
                <a:srgbClr val="FFDD00"/>
              </a:buClr>
            </a:pPr>
            <a:fld id="{BBE5E8DA-54C0-4008-868F-CC4C4ED3D863}" type="datetime1">
              <a:rPr lang="de-DE" sz="800" smtClean="0">
                <a:solidFill>
                  <a:srgbClr val="000000"/>
                </a:solidFill>
                <a:cs typeface="Arial" charset="0"/>
              </a:rPr>
              <a:pPr>
                <a:buClr>
                  <a:srgbClr val="FFDD00"/>
                </a:buClr>
              </a:pPr>
              <a:t>04.07.2013</a:t>
            </a:fld>
            <a:endParaRPr lang="de-DE" sz="800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5" name="Foliennummernplatzhalter 4"/>
          <p:cNvSpPr txBox="1">
            <a:spLocks/>
          </p:cNvSpPr>
          <p:nvPr/>
        </p:nvSpPr>
        <p:spPr>
          <a:xfrm>
            <a:off x="8243888" y="6453188"/>
            <a:ext cx="576262" cy="288925"/>
          </a:xfrm>
          <a:prstGeom prst="rect">
            <a:avLst/>
          </a:prstGeom>
        </p:spPr>
        <p:txBody>
          <a:bodyPr/>
          <a:lstStyle/>
          <a:p>
            <a:pPr>
              <a:buClr>
                <a:srgbClr val="FFDD00"/>
              </a:buClr>
              <a:defRPr/>
            </a:pPr>
            <a:r>
              <a:rPr lang="de-DE" sz="800" dirty="0">
                <a:solidFill>
                  <a:srgbClr val="000000"/>
                </a:solidFill>
                <a:cs typeface="Arial" charset="0"/>
              </a:rPr>
              <a:t>Seite </a:t>
            </a:r>
            <a:fld id="{0E6D4462-08F9-4D76-AD99-0EF11CBF203D}" type="slidenum">
              <a:rPr lang="de-DE" sz="800">
                <a:solidFill>
                  <a:srgbClr val="000000"/>
                </a:solidFill>
                <a:cs typeface="Arial" charset="0"/>
              </a:rPr>
              <a:pPr>
                <a:buClr>
                  <a:srgbClr val="FFDD00"/>
                </a:buClr>
                <a:defRPr/>
              </a:pPr>
              <a:t>3</a:t>
            </a:fld>
            <a:endParaRPr lang="de-DE" sz="800" dirty="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4" name="Picture 3"/>
          <p:cNvPicPr>
            <a:picLocks noChangeAspect="1" noChangeArrowheads="1"/>
          </p:cNvPicPr>
          <p:nvPr/>
        </p:nvPicPr>
        <p:blipFill>
          <a:blip r:embed="rId7" cstate="print"/>
          <a:srcRect l="2834"/>
          <a:stretch>
            <a:fillRect/>
          </a:stretch>
        </p:blipFill>
        <p:spPr bwMode="auto">
          <a:xfrm>
            <a:off x="539750" y="3500438"/>
            <a:ext cx="4938713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5" name="Textfeld 30"/>
          <p:cNvSpPr txBox="1">
            <a:spLocks noChangeArrowheads="1"/>
          </p:cNvSpPr>
          <p:nvPr/>
        </p:nvSpPr>
        <p:spPr bwMode="auto">
          <a:xfrm rot="-5400000">
            <a:off x="-837406" y="4588669"/>
            <a:ext cx="2592387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DD00"/>
              </a:buClr>
            </a:pPr>
            <a:r>
              <a:rPr lang="de-DE" sz="700" smtClean="0">
                <a:solidFill>
                  <a:srgbClr val="000000"/>
                </a:solidFill>
                <a:cs typeface="Arial" charset="0"/>
              </a:rPr>
              <a:t>Anteil EE-Stromerzeugung am Letztverbraucherabsatz [%]</a:t>
            </a:r>
          </a:p>
        </p:txBody>
      </p:sp>
      <p:pic>
        <p:nvPicPr>
          <p:cNvPr id="103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56325" y="908050"/>
            <a:ext cx="2700338" cy="359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6" name="Datumsplatzhalter 3"/>
          <p:cNvSpPr>
            <a:spLocks noGrp="1"/>
          </p:cNvSpPr>
          <p:nvPr>
            <p:ph type="dt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FFDD00"/>
              </a:buClr>
              <a:defRPr/>
            </a:pPr>
            <a:fld id="{3ECE3E04-A897-4C58-8C4B-55941A4CD7A1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328707" name="Foliennummernplatzhalter 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FFDD00"/>
              </a:buClr>
              <a:defRPr/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7596EAFD-F2D4-4B20-BE76-BFFB862D1F75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4</a:t>
            </a:fld>
            <a:endParaRPr lang="de-DE" smtClean="0">
              <a:solidFill>
                <a:srgbClr val="000000"/>
              </a:solidFill>
            </a:endParaRPr>
          </a:p>
        </p:txBody>
      </p:sp>
      <p:pic>
        <p:nvPicPr>
          <p:cNvPr id="421892" name="Picture 2" descr="C:\Dokumente und Einstellungen\H103826\Desktop\Bev_entwicklung_2007-2025.jpg"/>
          <p:cNvPicPr>
            <a:picLocks noChangeAspect="1" noChangeArrowheads="1"/>
          </p:cNvPicPr>
          <p:nvPr/>
        </p:nvPicPr>
        <p:blipFill>
          <a:blip r:embed="rId2" cstate="print"/>
          <a:srcRect l="27463" t="5493" r="23105"/>
          <a:stretch>
            <a:fillRect/>
          </a:stretch>
        </p:blipFill>
        <p:spPr bwMode="auto">
          <a:xfrm>
            <a:off x="539750" y="2128838"/>
            <a:ext cx="2663825" cy="382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1893" name="Rechteck 24"/>
          <p:cNvSpPr>
            <a:spLocks noChangeArrowheads="1"/>
          </p:cNvSpPr>
          <p:nvPr/>
        </p:nvSpPr>
        <p:spPr bwMode="auto">
          <a:xfrm>
            <a:off x="4903788" y="1538288"/>
            <a:ext cx="31877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DD00"/>
              </a:buClr>
              <a:buFontTx/>
              <a:buNone/>
            </a:pPr>
            <a:r>
              <a:rPr lang="de-DE" sz="1400" b="1" smtClean="0">
                <a:solidFill>
                  <a:srgbClr val="000000"/>
                </a:solidFill>
                <a:cs typeface="Arial" charset="0"/>
              </a:rPr>
              <a:t>Preisniveau Netzentgelte Strom</a:t>
            </a:r>
            <a:br>
              <a:rPr lang="de-DE" sz="1400" b="1" smtClean="0">
                <a:solidFill>
                  <a:srgbClr val="000000"/>
                </a:solidFill>
                <a:cs typeface="Arial" charset="0"/>
              </a:rPr>
            </a:br>
            <a:r>
              <a:rPr lang="de-DE" sz="1400" b="1" smtClean="0">
                <a:solidFill>
                  <a:srgbClr val="000000"/>
                </a:solidFill>
                <a:cs typeface="Arial" charset="0"/>
              </a:rPr>
              <a:t>(3.500 kWh, Stichtag: 01.01.2012)</a:t>
            </a:r>
          </a:p>
        </p:txBody>
      </p:sp>
      <p:sp>
        <p:nvSpPr>
          <p:cNvPr id="421894" name="Titel 13"/>
          <p:cNvSpPr txBox="1">
            <a:spLocks/>
          </p:cNvSpPr>
          <p:nvPr/>
        </p:nvSpPr>
        <p:spPr bwMode="gray">
          <a:xfrm>
            <a:off x="655638" y="333375"/>
            <a:ext cx="8151812" cy="1079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18000" rIns="0" bIns="0"/>
          <a:lstStyle/>
          <a:p>
            <a:pPr>
              <a:spcAft>
                <a:spcPct val="0"/>
              </a:spcAft>
              <a:buClrTx/>
            </a:pPr>
            <a:r>
              <a:rPr lang="de-DE" sz="2400" dirty="0" smtClean="0">
                <a:solidFill>
                  <a:srgbClr val="0050A6"/>
                </a:solidFill>
                <a:cs typeface="Arial" charset="0"/>
              </a:rPr>
              <a:t>Durch strukturelle Besonderheiten ist der Anteil an erneuerbaren Energien in Ostdeutschland besonders spürbar.</a:t>
            </a:r>
          </a:p>
        </p:txBody>
      </p:sp>
      <p:sp>
        <p:nvSpPr>
          <p:cNvPr id="421895" name="Rechteck 21"/>
          <p:cNvSpPr>
            <a:spLocks noChangeArrowheads="1"/>
          </p:cNvSpPr>
          <p:nvPr/>
        </p:nvSpPr>
        <p:spPr bwMode="auto">
          <a:xfrm>
            <a:off x="684213" y="1557338"/>
            <a:ext cx="31861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DD00"/>
              </a:buClr>
            </a:pPr>
            <a:r>
              <a:rPr lang="de-DE" sz="1400" b="1" smtClean="0">
                <a:solidFill>
                  <a:srgbClr val="000000"/>
                </a:solidFill>
                <a:cs typeface="Arial" charset="0"/>
              </a:rPr>
              <a:t>Bevölkerungsentwicklung von 2007 bis 2025 in Prozent</a:t>
            </a:r>
          </a:p>
        </p:txBody>
      </p:sp>
      <p:pic>
        <p:nvPicPr>
          <p:cNvPr id="421896" name="Picture 3" descr="C:\Dokumente und Einstellungen\H103826\Desktop\Bev_entwicklung_2007-2025.jpg"/>
          <p:cNvPicPr>
            <a:picLocks noChangeAspect="1" noChangeArrowheads="1"/>
          </p:cNvPicPr>
          <p:nvPr/>
        </p:nvPicPr>
        <p:blipFill>
          <a:blip r:embed="rId3" cstate="print"/>
          <a:srcRect t="19550" r="81517" b="58400"/>
          <a:stretch>
            <a:fillRect/>
          </a:stretch>
        </p:blipFill>
        <p:spPr bwMode="auto">
          <a:xfrm>
            <a:off x="2771775" y="4508500"/>
            <a:ext cx="1690688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hteck 11"/>
          <p:cNvSpPr/>
          <p:nvPr/>
        </p:nvSpPr>
        <p:spPr>
          <a:xfrm>
            <a:off x="2771775" y="2060575"/>
            <a:ext cx="576263" cy="288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Aft>
                <a:spcPct val="0"/>
              </a:spcAft>
              <a:buClrTx/>
              <a:buFontTx/>
              <a:buNone/>
              <a:defRPr/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13" name="Rechteck 12"/>
          <p:cNvSpPr/>
          <p:nvPr/>
        </p:nvSpPr>
        <p:spPr>
          <a:xfrm rot="5400000">
            <a:off x="6696075" y="4400550"/>
            <a:ext cx="576263" cy="3603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Aft>
                <a:spcPct val="0"/>
              </a:spcAft>
              <a:buClrTx/>
              <a:buFontTx/>
              <a:buNone/>
              <a:defRPr/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 rot="5400000">
            <a:off x="7019925" y="4510088"/>
            <a:ext cx="576263" cy="287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Aft>
                <a:spcPct val="0"/>
              </a:spcAft>
              <a:buClrTx/>
              <a:buFontTx/>
              <a:buNone/>
              <a:defRPr/>
            </a:pPr>
            <a:endParaRPr lang="de-DE">
              <a:solidFill>
                <a:srgbClr val="FFFFFF"/>
              </a:solidFill>
            </a:endParaRPr>
          </a:p>
        </p:txBody>
      </p:sp>
      <p:pic>
        <p:nvPicPr>
          <p:cNvPr id="42190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32363" y="2276475"/>
            <a:ext cx="2701925" cy="343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uppieren 33"/>
          <p:cNvGrpSpPr>
            <a:grpSpLocks/>
          </p:cNvGrpSpPr>
          <p:nvPr/>
        </p:nvGrpSpPr>
        <p:grpSpPr bwMode="auto">
          <a:xfrm>
            <a:off x="7092950" y="4257675"/>
            <a:ext cx="1836738" cy="1117600"/>
            <a:chOff x="2800298" y="3570617"/>
            <a:chExt cx="2139242" cy="1206275"/>
          </a:xfrm>
        </p:grpSpPr>
        <p:sp>
          <p:nvSpPr>
            <p:cNvPr id="30" name="Rechteck 29"/>
            <p:cNvSpPr/>
            <p:nvPr/>
          </p:nvSpPr>
          <p:spPr>
            <a:xfrm>
              <a:off x="2800298" y="3570617"/>
              <a:ext cx="791353" cy="647687"/>
            </a:xfrm>
            <a:prstGeom prst="rect">
              <a:avLst/>
            </a:prstGeom>
            <a:solidFill>
              <a:schemeClr val="bg1"/>
            </a:solidFill>
          </p:spPr>
          <p:txBody>
            <a:bodyPr>
              <a:spAutoFit/>
            </a:bodyPr>
            <a:lstStyle/>
            <a:p>
              <a:pPr>
                <a:buClr>
                  <a:srgbClr val="0050A6"/>
                </a:buClr>
                <a:defRPr/>
              </a:pPr>
              <a:endParaRPr lang="de-DE" sz="1100" b="1" kern="0" dirty="0">
                <a:solidFill>
                  <a:srgbClr val="000000"/>
                </a:solidFill>
                <a:cs typeface="Arial" charset="0"/>
              </a:endParaRPr>
            </a:p>
            <a:p>
              <a:pPr>
                <a:buClr>
                  <a:srgbClr val="0050A6"/>
                </a:buClr>
                <a:defRPr/>
              </a:pPr>
              <a:r>
                <a:rPr lang="de-DE" sz="1100" b="1" kern="0" dirty="0">
                  <a:solidFill>
                    <a:srgbClr val="000000"/>
                  </a:solidFill>
                  <a:cs typeface="Arial" charset="0"/>
                </a:rPr>
                <a:t> </a:t>
              </a:r>
              <a:endParaRPr lang="de-DE" sz="1100" dirty="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31" name="Rectangle 91"/>
            <p:cNvSpPr>
              <a:spLocks noChangeArrowheads="1"/>
            </p:cNvSpPr>
            <p:nvPr/>
          </p:nvSpPr>
          <p:spPr bwMode="auto">
            <a:xfrm>
              <a:off x="3364230" y="4358808"/>
              <a:ext cx="144219" cy="143931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7938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buClr>
                  <a:srgbClr val="0050A6"/>
                </a:buClr>
                <a:buFont typeface="Arial" pitchFamily="34" charset="0"/>
                <a:buNone/>
                <a:defRPr/>
              </a:pPr>
              <a:endParaRPr lang="de-DE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421905" name="Rectangle 91"/>
            <p:cNvSpPr>
              <a:spLocks noChangeArrowheads="1"/>
            </p:cNvSpPr>
            <p:nvPr/>
          </p:nvSpPr>
          <p:spPr bwMode="auto">
            <a:xfrm>
              <a:off x="3364003" y="4533607"/>
              <a:ext cx="144000" cy="144000"/>
            </a:xfrm>
            <a:prstGeom prst="rect">
              <a:avLst/>
            </a:prstGeom>
            <a:solidFill>
              <a:srgbClr val="FFB061"/>
            </a:solidFill>
            <a:ln w="7938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buClr>
                  <a:srgbClr val="0050A6"/>
                </a:buClr>
              </a:pPr>
              <a:endParaRPr lang="de-DE" smtClean="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421906" name="Rectangle 91"/>
            <p:cNvSpPr>
              <a:spLocks noChangeArrowheads="1"/>
            </p:cNvSpPr>
            <p:nvPr/>
          </p:nvSpPr>
          <p:spPr bwMode="auto">
            <a:xfrm>
              <a:off x="3364003" y="4186277"/>
              <a:ext cx="144000" cy="144000"/>
            </a:xfrm>
            <a:prstGeom prst="rect">
              <a:avLst/>
            </a:prstGeom>
            <a:solidFill>
              <a:srgbClr val="C7E6A4"/>
            </a:solidFill>
            <a:ln w="7938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buClr>
                  <a:srgbClr val="0050A6"/>
                </a:buClr>
              </a:pPr>
              <a:endParaRPr lang="de-DE" smtClean="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421907" name="Rectangle 91"/>
            <p:cNvSpPr>
              <a:spLocks noChangeArrowheads="1"/>
            </p:cNvSpPr>
            <p:nvPr/>
          </p:nvSpPr>
          <p:spPr bwMode="auto">
            <a:xfrm>
              <a:off x="3364003" y="4012612"/>
              <a:ext cx="144000" cy="144000"/>
            </a:xfrm>
            <a:prstGeom prst="rect">
              <a:avLst/>
            </a:prstGeom>
            <a:solidFill>
              <a:srgbClr val="92D050"/>
            </a:solidFill>
            <a:ln w="7938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buClr>
                  <a:srgbClr val="0050A6"/>
                </a:buClr>
              </a:pPr>
              <a:endParaRPr lang="de-DE" smtClean="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35" name="Rechteck 34"/>
            <p:cNvSpPr/>
            <p:nvPr/>
          </p:nvSpPr>
          <p:spPr>
            <a:xfrm>
              <a:off x="3266235" y="3753958"/>
              <a:ext cx="1673305" cy="2998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buClr>
                  <a:srgbClr val="0050A6"/>
                </a:buClr>
                <a:defRPr/>
              </a:pPr>
              <a:r>
                <a:rPr lang="de-DE" sz="1200" b="1" kern="0" dirty="0">
                  <a:solidFill>
                    <a:srgbClr val="000000"/>
                  </a:solidFill>
                  <a:cs typeface="Arial" charset="0"/>
                </a:rPr>
                <a:t>Entgelt in </a:t>
              </a:r>
              <a:r>
                <a:rPr lang="de-DE" sz="1200" b="1" kern="0" dirty="0" err="1">
                  <a:solidFill>
                    <a:srgbClr val="000000"/>
                  </a:solidFill>
                  <a:cs typeface="Arial" charset="0"/>
                </a:rPr>
                <a:t>ct</a:t>
              </a:r>
              <a:r>
                <a:rPr lang="de-DE" sz="1200" b="1" kern="0" dirty="0">
                  <a:solidFill>
                    <a:srgbClr val="000000"/>
                  </a:solidFill>
                  <a:cs typeface="Arial" charset="0"/>
                </a:rPr>
                <a:t>/</a:t>
              </a:r>
              <a:r>
                <a:rPr lang="de-DE" sz="1200" b="1" kern="0" dirty="0" err="1">
                  <a:solidFill>
                    <a:srgbClr val="000000"/>
                  </a:solidFill>
                  <a:cs typeface="Arial" charset="0"/>
                </a:rPr>
                <a:t>kWh</a:t>
              </a:r>
              <a:endParaRPr lang="de-DE" sz="1200" dirty="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36" name="Rechteck 35"/>
            <p:cNvSpPr/>
            <p:nvPr/>
          </p:nvSpPr>
          <p:spPr>
            <a:xfrm>
              <a:off x="3695192" y="3937297"/>
              <a:ext cx="1020623" cy="2998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buClr>
                  <a:srgbClr val="0050A6"/>
                </a:buClr>
                <a:defRPr/>
              </a:pPr>
              <a:r>
                <a:rPr lang="de-DE" sz="1200" kern="0" dirty="0">
                  <a:solidFill>
                    <a:srgbClr val="000000"/>
                  </a:solidFill>
                  <a:cs typeface="Arial" charset="0"/>
                </a:rPr>
                <a:t>unter 4,99</a:t>
              </a:r>
              <a:endParaRPr lang="de-DE" sz="1200" dirty="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37" name="Rechteck 36"/>
            <p:cNvSpPr/>
            <p:nvPr/>
          </p:nvSpPr>
          <p:spPr>
            <a:xfrm>
              <a:off x="3534334" y="4477037"/>
              <a:ext cx="1188878" cy="2998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buClr>
                  <a:srgbClr val="0050A6"/>
                </a:buClr>
                <a:defRPr/>
              </a:pPr>
              <a:r>
                <a:rPr lang="de-DE" sz="1200" kern="0" dirty="0">
                  <a:solidFill>
                    <a:srgbClr val="000000"/>
                  </a:solidFill>
                  <a:cs typeface="Arial" charset="0"/>
                </a:rPr>
                <a:t>7,0 bis  9,64</a:t>
              </a:r>
              <a:endParaRPr lang="de-DE" sz="1200" dirty="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38" name="Rechteck 37"/>
            <p:cNvSpPr/>
            <p:nvPr/>
          </p:nvSpPr>
          <p:spPr>
            <a:xfrm>
              <a:off x="3538032" y="4295411"/>
              <a:ext cx="1188878" cy="2998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buClr>
                  <a:srgbClr val="0050A6"/>
                </a:buClr>
                <a:defRPr/>
              </a:pPr>
              <a:r>
                <a:rPr lang="de-DE" sz="1200" kern="0" dirty="0">
                  <a:solidFill>
                    <a:srgbClr val="000000"/>
                  </a:solidFill>
                  <a:cs typeface="Arial" charset="0"/>
                </a:rPr>
                <a:t>6,0 bis  6,99</a:t>
              </a:r>
              <a:endParaRPr lang="de-DE" sz="1200" dirty="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39" name="Rechteck 38"/>
            <p:cNvSpPr/>
            <p:nvPr/>
          </p:nvSpPr>
          <p:spPr>
            <a:xfrm>
              <a:off x="3530636" y="4125778"/>
              <a:ext cx="1188878" cy="2998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buClr>
                  <a:srgbClr val="0050A6"/>
                </a:buClr>
                <a:defRPr/>
              </a:pPr>
              <a:r>
                <a:rPr lang="de-DE" sz="1200" kern="0" dirty="0">
                  <a:solidFill>
                    <a:srgbClr val="000000"/>
                  </a:solidFill>
                  <a:cs typeface="Arial" charset="0"/>
                </a:rPr>
                <a:t>5,0 bis  5,99</a:t>
              </a:r>
              <a:endParaRPr lang="de-DE" sz="1200" dirty="0">
                <a:solidFill>
                  <a:srgbClr val="000000"/>
                </a:solidFill>
                <a:cs typeface="Arial" charset="0"/>
              </a:endParaRPr>
            </a:p>
          </p:txBody>
        </p:sp>
      </p:grpSp>
      <p:sp>
        <p:nvSpPr>
          <p:cNvPr id="421902" name="Rechteck 39"/>
          <p:cNvSpPr>
            <a:spLocks noChangeArrowheads="1"/>
          </p:cNvSpPr>
          <p:nvPr/>
        </p:nvSpPr>
        <p:spPr bwMode="auto">
          <a:xfrm>
            <a:off x="7380288" y="5553075"/>
            <a:ext cx="1046162" cy="2778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smtClean="0">
                <a:solidFill>
                  <a:srgbClr val="000000"/>
                </a:solidFill>
                <a:cs typeface="Arial" charset="0"/>
              </a:rPr>
              <a:t>Quelle: ene‘t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4" name="Datumsplatzhalter 3"/>
          <p:cNvSpPr>
            <a:spLocks noGrp="1"/>
          </p:cNvSpPr>
          <p:nvPr>
            <p:ph type="dt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FFDD00"/>
              </a:buClr>
              <a:defRPr/>
            </a:pPr>
            <a:fld id="{280EC31C-2E64-4E73-A57F-F105363D2663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315395" name="Foliennummernplatzhalter 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FFDD00"/>
              </a:buClr>
              <a:defRPr/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2F2E4628-8EF0-49C8-99E8-FD2BC210F774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5</a:t>
            </a:fld>
            <a:endParaRPr lang="de-DE" smtClean="0">
              <a:solidFill>
                <a:srgbClr val="000000"/>
              </a:solidFill>
            </a:endParaRPr>
          </a:p>
        </p:txBody>
      </p:sp>
      <p:pic>
        <p:nvPicPr>
          <p:cNvPr id="405508" name="Picture 38" descr="Y:\Eigene Dateien\Outlook\Anlagen\E__Daten_AssetManagement_Zuarbeiten_schaum_Karte_einspeiser_schaum_LK_Raster_wind Model (1) (2).jpg"/>
          <p:cNvPicPr>
            <a:picLocks noChangeAspect="1" noChangeArrowheads="1"/>
          </p:cNvPicPr>
          <p:nvPr/>
        </p:nvPicPr>
        <p:blipFill>
          <a:blip r:embed="rId3" cstate="print"/>
          <a:srcRect l="8263" t="8763" r="15350" b="6534"/>
          <a:stretch>
            <a:fillRect/>
          </a:stretch>
        </p:blipFill>
        <p:spPr bwMode="auto">
          <a:xfrm>
            <a:off x="323850" y="981075"/>
            <a:ext cx="4105275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5509" name="Picture 39"/>
          <p:cNvPicPr>
            <a:picLocks noChangeAspect="1" noChangeArrowheads="1"/>
          </p:cNvPicPr>
          <p:nvPr/>
        </p:nvPicPr>
        <p:blipFill>
          <a:blip r:embed="rId4" cstate="print"/>
          <a:srcRect r="4210"/>
          <a:stretch>
            <a:fillRect/>
          </a:stretch>
        </p:blipFill>
        <p:spPr bwMode="auto">
          <a:xfrm>
            <a:off x="0" y="2816225"/>
            <a:ext cx="1223963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5510" name="Picture 21" descr="C:\Dokumente und Einstellungen\H103826\Desktop\PV_20120926 .jpg"/>
          <p:cNvPicPr>
            <a:picLocks noChangeAspect="1" noChangeArrowheads="1"/>
          </p:cNvPicPr>
          <p:nvPr/>
        </p:nvPicPr>
        <p:blipFill>
          <a:blip r:embed="rId5" cstate="print"/>
          <a:srcRect l="7245" t="8548" r="14984" b="6642"/>
          <a:stretch>
            <a:fillRect/>
          </a:stretch>
        </p:blipFill>
        <p:spPr bwMode="auto">
          <a:xfrm>
            <a:off x="4787900" y="836613"/>
            <a:ext cx="4105275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5511" name="Grafik 5" descr="Windkraftanlage_groß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27425" y="3348038"/>
            <a:ext cx="1800225" cy="322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uppieren 45"/>
          <p:cNvGrpSpPr>
            <a:grpSpLocks/>
          </p:cNvGrpSpPr>
          <p:nvPr/>
        </p:nvGrpSpPr>
        <p:grpSpPr bwMode="auto">
          <a:xfrm>
            <a:off x="2051050" y="3203575"/>
            <a:ext cx="3781425" cy="3654425"/>
            <a:chOff x="6239507" y="2202047"/>
            <a:chExt cx="3780587" cy="3653787"/>
          </a:xfrm>
        </p:grpSpPr>
        <p:pic>
          <p:nvPicPr>
            <p:cNvPr id="405520" name="Picture 3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239507" y="3659057"/>
              <a:ext cx="1296180" cy="1954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05521" name="Textfeld 11"/>
            <p:cNvSpPr txBox="1">
              <a:spLocks noChangeArrowheads="1"/>
            </p:cNvSpPr>
            <p:nvPr/>
          </p:nvSpPr>
          <p:spPr bwMode="auto">
            <a:xfrm>
              <a:off x="8220020" y="5640390"/>
              <a:ext cx="1296144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Aft>
                  <a:spcPct val="0"/>
                </a:spcAft>
                <a:buClrTx/>
                <a:buFontTx/>
                <a:buNone/>
              </a:pPr>
              <a:r>
                <a:rPr lang="de-DE" sz="800" smtClean="0">
                  <a:solidFill>
                    <a:srgbClr val="000000"/>
                  </a:solidFill>
                  <a:cs typeface="Arial" charset="0"/>
                </a:rPr>
                <a:t>große WKA (BJ 2005)</a:t>
              </a:r>
            </a:p>
          </p:txBody>
        </p:sp>
        <p:sp>
          <p:nvSpPr>
            <p:cNvPr id="405522" name="Textfeld 12"/>
            <p:cNvSpPr txBox="1">
              <a:spLocks noChangeArrowheads="1"/>
            </p:cNvSpPr>
            <p:nvPr/>
          </p:nvSpPr>
          <p:spPr bwMode="auto">
            <a:xfrm>
              <a:off x="6527574" y="3399339"/>
              <a:ext cx="1008112" cy="3693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Aft>
                  <a:spcPct val="0"/>
                </a:spcAft>
                <a:buClrTx/>
                <a:buFontTx/>
                <a:buNone/>
              </a:pPr>
              <a:r>
                <a:rPr lang="de-DE" smtClean="0">
                  <a:solidFill>
                    <a:srgbClr val="000000"/>
                  </a:solidFill>
                  <a:cs typeface="Arial" charset="0"/>
                </a:rPr>
                <a:t>99,5 m</a:t>
              </a:r>
              <a:endParaRPr lang="de-DE" sz="600" smtClean="0">
                <a:solidFill>
                  <a:srgbClr val="000000"/>
                </a:solidFill>
                <a:cs typeface="Arial" charset="0"/>
              </a:endParaRPr>
            </a:p>
          </p:txBody>
        </p:sp>
        <p:cxnSp>
          <p:nvCxnSpPr>
            <p:cNvPr id="17" name="Gerade Verbindung 16"/>
            <p:cNvCxnSpPr/>
            <p:nvPr/>
          </p:nvCxnSpPr>
          <p:spPr>
            <a:xfrm>
              <a:off x="6455359" y="5595529"/>
              <a:ext cx="3564735" cy="952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 Verbindung 17"/>
            <p:cNvCxnSpPr/>
            <p:nvPr/>
          </p:nvCxnSpPr>
          <p:spPr>
            <a:xfrm>
              <a:off x="6310929" y="3722606"/>
              <a:ext cx="126178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5525" name="Textfeld 36"/>
            <p:cNvSpPr txBox="1">
              <a:spLocks noChangeArrowheads="1"/>
            </p:cNvSpPr>
            <p:nvPr/>
          </p:nvSpPr>
          <p:spPr bwMode="auto">
            <a:xfrm>
              <a:off x="6458620" y="5589239"/>
              <a:ext cx="1185081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Aft>
                  <a:spcPct val="0"/>
                </a:spcAft>
                <a:buClrTx/>
                <a:buFontTx/>
                <a:buNone/>
              </a:pPr>
              <a:r>
                <a:rPr lang="de-DE" sz="800" smtClean="0">
                  <a:solidFill>
                    <a:srgbClr val="000000"/>
                  </a:solidFill>
                  <a:cs typeface="Arial" charset="0"/>
                </a:rPr>
                <a:t>kleine WKA (BJ 2000)</a:t>
              </a:r>
            </a:p>
          </p:txBody>
        </p:sp>
        <p:sp>
          <p:nvSpPr>
            <p:cNvPr id="405526" name="Textfeld 37"/>
            <p:cNvSpPr txBox="1">
              <a:spLocks noChangeArrowheads="1"/>
            </p:cNvSpPr>
            <p:nvPr/>
          </p:nvSpPr>
          <p:spPr bwMode="auto">
            <a:xfrm>
              <a:off x="8183715" y="2202047"/>
              <a:ext cx="1116124" cy="3693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Aft>
                  <a:spcPct val="0"/>
                </a:spcAft>
                <a:buClrTx/>
                <a:buFontTx/>
                <a:buNone/>
              </a:pPr>
              <a:r>
                <a:rPr lang="de-DE" smtClean="0">
                  <a:solidFill>
                    <a:srgbClr val="000000"/>
                  </a:solidFill>
                  <a:cs typeface="Arial" charset="0"/>
                </a:rPr>
                <a:t>198,0 m</a:t>
              </a:r>
              <a:endParaRPr lang="de-DE" sz="600" smtClean="0">
                <a:solidFill>
                  <a:srgbClr val="000000"/>
                </a:solidFill>
                <a:cs typeface="Arial" charset="0"/>
              </a:endParaRPr>
            </a:p>
          </p:txBody>
        </p:sp>
      </p:grpSp>
      <p:sp>
        <p:nvSpPr>
          <p:cNvPr id="405513" name="Textfeld 23"/>
          <p:cNvSpPr txBox="1">
            <a:spLocks noChangeArrowheads="1"/>
          </p:cNvSpPr>
          <p:nvPr/>
        </p:nvSpPr>
        <p:spPr bwMode="auto">
          <a:xfrm>
            <a:off x="2952750" y="5815013"/>
            <a:ext cx="295275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  <a:buClrTx/>
              <a:buFontTx/>
              <a:buNone/>
            </a:pPr>
            <a:r>
              <a:rPr lang="de-DE" sz="1200" b="1" smtClean="0">
                <a:solidFill>
                  <a:srgbClr val="000000"/>
                </a:solidFill>
                <a:cs typeface="Arial" charset="0"/>
              </a:rPr>
              <a:t>Windpark Osterfeld mit drei Enercon E-126-Anlagen</a:t>
            </a:r>
          </a:p>
          <a:p>
            <a:pPr algn="ctr">
              <a:spcAft>
                <a:spcPts val="600"/>
              </a:spcAft>
              <a:buClrTx/>
              <a:buFontTx/>
              <a:buNone/>
            </a:pPr>
            <a:r>
              <a:rPr lang="de-DE" sz="1200" smtClean="0">
                <a:solidFill>
                  <a:srgbClr val="000000"/>
                </a:solidFill>
                <a:cs typeface="Arial" charset="0"/>
              </a:rPr>
              <a:t>Nennleistung 6.000 kW</a:t>
            </a:r>
          </a:p>
        </p:txBody>
      </p:sp>
      <p:cxnSp>
        <p:nvCxnSpPr>
          <p:cNvPr id="20" name="Gerade Verbindung 19"/>
          <p:cNvCxnSpPr/>
          <p:nvPr/>
        </p:nvCxnSpPr>
        <p:spPr bwMode="auto">
          <a:xfrm>
            <a:off x="3887788" y="3536950"/>
            <a:ext cx="12604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5515" name="Textfeld 4"/>
          <p:cNvSpPr txBox="1">
            <a:spLocks noChangeArrowheads="1"/>
          </p:cNvSpPr>
          <p:nvPr/>
        </p:nvSpPr>
        <p:spPr bwMode="auto">
          <a:xfrm>
            <a:off x="6551613" y="5519738"/>
            <a:ext cx="2736850" cy="118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DD00"/>
              </a:buClr>
            </a:pPr>
            <a:r>
              <a:rPr lang="de-DE" sz="900" smtClean="0">
                <a:solidFill>
                  <a:srgbClr val="000000"/>
                </a:solidFill>
                <a:cs typeface="Arial" charset="0"/>
              </a:rPr>
              <a:t>Solarpark Senftenberg Meuro + Senftenberg 1-3</a:t>
            </a:r>
            <a:br>
              <a:rPr lang="de-DE" sz="900" smtClean="0">
                <a:solidFill>
                  <a:srgbClr val="000000"/>
                </a:solidFill>
                <a:cs typeface="Arial" charset="0"/>
              </a:rPr>
            </a:br>
            <a:r>
              <a:rPr lang="de-DE" sz="900" smtClean="0">
                <a:solidFill>
                  <a:srgbClr val="000000"/>
                </a:solidFill>
                <a:cs typeface="Arial" charset="0"/>
              </a:rPr>
              <a:t>Leistung: 150 MWp /166 MW</a:t>
            </a:r>
          </a:p>
          <a:p>
            <a:pPr>
              <a:buClr>
                <a:srgbClr val="FFDD00"/>
              </a:buClr>
              <a:buFontTx/>
              <a:buNone/>
            </a:pPr>
            <a:r>
              <a:rPr lang="de-DE" sz="800" smtClean="0">
                <a:solidFill>
                  <a:srgbClr val="000000"/>
                </a:solidFill>
                <a:cs typeface="Arial" charset="0"/>
              </a:rPr>
              <a:t>(Foto: LMBV, Luftbilder vom 12.07.2011) </a:t>
            </a:r>
          </a:p>
          <a:p>
            <a:pPr>
              <a:buClr>
                <a:srgbClr val="FFDD00"/>
              </a:buClr>
            </a:pPr>
            <a:r>
              <a:rPr lang="de-DE" sz="1400" smtClean="0">
                <a:solidFill>
                  <a:srgbClr val="000000"/>
                </a:solidFill>
                <a:latin typeface="Arial Narrow" pitchFamily="34" charset="0"/>
                <a:cs typeface="Arial" charset="0"/>
              </a:rPr>
              <a:t/>
            </a:r>
            <a:br>
              <a:rPr lang="de-DE" sz="1400" smtClean="0">
                <a:solidFill>
                  <a:srgbClr val="000000"/>
                </a:solidFill>
                <a:latin typeface="Arial Narrow" pitchFamily="34" charset="0"/>
                <a:cs typeface="Arial" charset="0"/>
              </a:rPr>
            </a:br>
            <a:endParaRPr lang="de-DE" sz="1400" smtClean="0">
              <a:solidFill>
                <a:srgbClr val="000000"/>
              </a:solidFill>
              <a:latin typeface="Arial Narrow" pitchFamily="34" charset="0"/>
              <a:cs typeface="Arial" charset="0"/>
            </a:endParaRPr>
          </a:p>
        </p:txBody>
      </p:sp>
      <p:cxnSp>
        <p:nvCxnSpPr>
          <p:cNvPr id="22" name="Gerade Verbindung mit Pfeil 21"/>
          <p:cNvCxnSpPr/>
          <p:nvPr/>
        </p:nvCxnSpPr>
        <p:spPr>
          <a:xfrm flipH="1">
            <a:off x="7797800" y="1989138"/>
            <a:ext cx="87313" cy="2016125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5517" name="Picture 22" descr="20110712_LMBV_Befliegung_Lausitz_ 13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59563" y="4005263"/>
            <a:ext cx="227647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5518" name="Picture 2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93063" y="2312988"/>
            <a:ext cx="1127125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5519" name="Titel 6"/>
          <p:cNvSpPr txBox="1">
            <a:spLocks/>
          </p:cNvSpPr>
          <p:nvPr/>
        </p:nvSpPr>
        <p:spPr bwMode="auto">
          <a:xfrm>
            <a:off x="250825" y="0"/>
            <a:ext cx="8713788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2400" dirty="0" smtClean="0">
                <a:solidFill>
                  <a:srgbClr val="0050A6"/>
                </a:solidFill>
                <a:cs typeface="Arial" charset="0"/>
              </a:rPr>
              <a:t>Trend zu Großsolaranlagen und </a:t>
            </a:r>
            <a:r>
              <a:rPr lang="de-DE" sz="2400" dirty="0" err="1" smtClean="0">
                <a:solidFill>
                  <a:srgbClr val="0050A6"/>
                </a:solidFill>
                <a:cs typeface="Arial" charset="0"/>
              </a:rPr>
              <a:t>Repowering</a:t>
            </a:r>
            <a:r>
              <a:rPr lang="de-DE" sz="2400" dirty="0" smtClean="0">
                <a:solidFill>
                  <a:srgbClr val="0050A6"/>
                </a:solidFill>
                <a:cs typeface="Arial" charset="0"/>
              </a:rPr>
              <a:t> bei Windanlagen ist eine Besonderheit im Netzgebiet der MITNETZ STROM.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m 7"/>
          <p:cNvGraphicFramePr/>
          <p:nvPr/>
        </p:nvGraphicFramePr>
        <p:xfrm>
          <a:off x="575556" y="1772816"/>
          <a:ext cx="8245524" cy="40880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Titel 17"/>
          <p:cNvSpPr>
            <a:spLocks noGrp="1"/>
          </p:cNvSpPr>
          <p:nvPr>
            <p:ph type="title"/>
          </p:nvPr>
        </p:nvSpPr>
        <p:spPr>
          <a:xfrm>
            <a:off x="647564" y="440668"/>
            <a:ext cx="8136904" cy="1079500"/>
          </a:xfrm>
        </p:spPr>
        <p:txBody>
          <a:bodyPr/>
          <a:lstStyle/>
          <a:p>
            <a:r>
              <a:rPr lang="de-DE" sz="2400" dirty="0" smtClean="0"/>
              <a:t>Entwicklung erneuerbare Energien MITNETZ STROM:</a:t>
            </a:r>
            <a:br>
              <a:rPr lang="de-DE" sz="2400" dirty="0" smtClean="0"/>
            </a:br>
            <a:r>
              <a:rPr lang="de-DE" sz="2400" dirty="0" smtClean="0"/>
              <a:t>Installierte Leistung </a:t>
            </a:r>
            <a:endParaRPr lang="de-DE" sz="2400" dirty="0"/>
          </a:p>
        </p:txBody>
      </p:sp>
      <p:sp>
        <p:nvSpPr>
          <p:cNvPr id="11" name="Textfeld 10"/>
          <p:cNvSpPr txBox="1"/>
          <p:nvPr/>
        </p:nvSpPr>
        <p:spPr>
          <a:xfrm>
            <a:off x="7296396" y="2621619"/>
            <a:ext cx="65171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ct val="0"/>
              </a:spcAft>
              <a:buClrTx/>
              <a:buFontTx/>
              <a:buNone/>
            </a:pPr>
            <a:r>
              <a:rPr lang="de-DE" sz="800" b="1" dirty="0" smtClean="0">
                <a:solidFill>
                  <a:srgbClr val="FF0000"/>
                </a:solidFill>
              </a:rPr>
              <a:t>+ 20,7 %</a:t>
            </a:r>
            <a:endParaRPr lang="de-DE" sz="800" b="1" dirty="0">
              <a:solidFill>
                <a:srgbClr val="FF0000"/>
              </a:solidFill>
            </a:endParaRPr>
          </a:p>
        </p:txBody>
      </p:sp>
      <p:cxnSp>
        <p:nvCxnSpPr>
          <p:cNvPr id="13" name="Gerade Verbindung mit Pfeil 12"/>
          <p:cNvCxnSpPr/>
          <p:nvPr/>
        </p:nvCxnSpPr>
        <p:spPr bwMode="auto">
          <a:xfrm flipV="1">
            <a:off x="7620146" y="2850555"/>
            <a:ext cx="216000" cy="486000"/>
          </a:xfrm>
          <a:prstGeom prst="straightConnector1">
            <a:avLst/>
          </a:prstGeom>
          <a:solidFill>
            <a:schemeClr val="bg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2" name="Foliennummernplatzhalter 16"/>
          <p:cNvSpPr>
            <a:spLocks noGrp="1"/>
          </p:cNvSpPr>
          <p:nvPr>
            <p:ph type="sldNum" sz="quarter" idx="13"/>
          </p:nvPr>
        </p:nvSpPr>
        <p:spPr>
          <a:xfrm>
            <a:off x="8244408" y="6300000"/>
            <a:ext cx="575742" cy="288000"/>
          </a:xfrm>
        </p:spPr>
        <p:txBody>
          <a:bodyPr/>
          <a:lstStyle/>
          <a:p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/>
              <a:t>6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5841999" y="5919663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800" dirty="0" smtClean="0">
                <a:solidFill>
                  <a:srgbClr val="000000"/>
                </a:solidFill>
              </a:rPr>
              <a:t>Anmerkung zu den Daten 2012:</a:t>
            </a:r>
          </a:p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800" dirty="0" smtClean="0">
                <a:solidFill>
                  <a:srgbClr val="000000"/>
                </a:solidFill>
              </a:rPr>
              <a:t>Es handelt sich um vorläufige Werte (Endgültigkeit tritt</a:t>
            </a:r>
            <a:br>
              <a:rPr lang="de-DE" sz="800" dirty="0" smtClean="0">
                <a:solidFill>
                  <a:srgbClr val="000000"/>
                </a:solidFill>
              </a:rPr>
            </a:br>
            <a:r>
              <a:rPr lang="de-DE" sz="800" dirty="0" smtClean="0">
                <a:solidFill>
                  <a:srgbClr val="000000"/>
                </a:solidFill>
              </a:rPr>
              <a:t>erst mit Wirtschaftsprüfertestat zum 31.05.2013 ein)</a:t>
            </a:r>
            <a:endParaRPr lang="de-DE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 dirty="0" smtClean="0"/>
              <a:t>Entwicklung erneuerbare Energien Vogtlandkreis: </a:t>
            </a:r>
            <a:br>
              <a:rPr lang="de-DE" sz="2400" dirty="0" smtClean="0"/>
            </a:br>
            <a:r>
              <a:rPr lang="de-DE" sz="2400" dirty="0" smtClean="0"/>
              <a:t>Installierte Leistung</a:t>
            </a:r>
          </a:p>
        </p:txBody>
      </p:sp>
      <p:sp>
        <p:nvSpPr>
          <p:cNvPr id="8" name="Foliennummernplatzhalter 1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de-DE" dirty="0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/>
              <a:t>7</a:t>
            </a:fld>
            <a:endParaRPr lang="de-DE" dirty="0">
              <a:solidFill>
                <a:srgbClr val="000000"/>
              </a:solidFill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/>
        </p:nvGraphicFramePr>
        <p:xfrm>
          <a:off x="719572" y="1864908"/>
          <a:ext cx="7326128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37335"/>
                <a:gridCol w="648793"/>
                <a:gridCol w="900000"/>
                <a:gridCol w="900000"/>
                <a:gridCol w="1440000"/>
              </a:tblGrid>
              <a:tr h="370840">
                <a:tc>
                  <a:txBody>
                    <a:bodyPr/>
                    <a:lstStyle/>
                    <a:p>
                      <a:endParaRPr lang="de-DE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0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de-DE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DFF5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0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de-DE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DFF5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0" dirty="0" smtClean="0">
                          <a:solidFill>
                            <a:schemeClr val="tx1"/>
                          </a:solidFill>
                        </a:rPr>
                        <a:t>Anstieg </a:t>
                      </a:r>
                      <a:endParaRPr lang="de-DE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DFF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b="1" dirty="0" smtClean="0">
                          <a:solidFill>
                            <a:schemeClr val="tx1"/>
                          </a:solidFill>
                        </a:rPr>
                        <a:t>Installierte Leistung</a:t>
                      </a:r>
                      <a:r>
                        <a:rPr lang="de-DE" sz="1600" b="1" baseline="0" dirty="0" smtClean="0">
                          <a:solidFill>
                            <a:schemeClr val="tx1"/>
                          </a:solidFill>
                        </a:rPr>
                        <a:t> EEG gesamt</a:t>
                      </a:r>
                      <a:endParaRPr lang="de-DE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 smtClean="0">
                          <a:solidFill>
                            <a:schemeClr val="tx1"/>
                          </a:solidFill>
                        </a:rPr>
                        <a:t>MW</a:t>
                      </a:r>
                      <a:endParaRPr lang="de-DE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E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Arial"/>
                          <a:ea typeface="Times New Roman"/>
                          <a:cs typeface="Arial"/>
                        </a:rPr>
                        <a:t>36,0</a:t>
                      </a:r>
                      <a:endParaRPr lang="de-DE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E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Arial"/>
                          <a:ea typeface="Times New Roman"/>
                          <a:cs typeface="Arial"/>
                        </a:rPr>
                        <a:t>57,2</a:t>
                      </a:r>
                      <a:endParaRPr lang="de-DE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E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b="1" kern="1200" dirty="0">
                          <a:latin typeface="Arial"/>
                          <a:ea typeface="Times New Roman"/>
                          <a:cs typeface="Arial"/>
                        </a:rPr>
                        <a:t>59 % </a:t>
                      </a:r>
                      <a:endParaRPr lang="de-DE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E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Installierte Leistung Wind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MW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dirty="0">
                          <a:latin typeface="Arial"/>
                          <a:ea typeface="Times New Roman"/>
                          <a:cs typeface="Arial"/>
                        </a:rPr>
                        <a:t>6,1</a:t>
                      </a:r>
                      <a:endParaRPr lang="de-DE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>
                          <a:latin typeface="Arial"/>
                          <a:ea typeface="Times New Roman"/>
                          <a:cs typeface="Arial"/>
                        </a:rPr>
                        <a:t>9,1</a:t>
                      </a:r>
                      <a:endParaRPr lang="de-DE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kern="1200" dirty="0">
                          <a:latin typeface="Arial"/>
                          <a:ea typeface="Times New Roman"/>
                          <a:cs typeface="Arial"/>
                        </a:rPr>
                        <a:t>49 % </a:t>
                      </a:r>
                      <a:endParaRPr lang="de-DE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Installierte Leistung Wasser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MW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dirty="0">
                          <a:latin typeface="Arial"/>
                          <a:ea typeface="Times New Roman"/>
                          <a:cs typeface="Arial"/>
                        </a:rPr>
                        <a:t>1,1</a:t>
                      </a:r>
                      <a:endParaRPr lang="de-DE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dirty="0">
                          <a:latin typeface="Arial"/>
                          <a:ea typeface="Times New Roman"/>
                          <a:cs typeface="Arial"/>
                        </a:rPr>
                        <a:t>1,2</a:t>
                      </a:r>
                      <a:endParaRPr lang="de-DE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kern="1200" dirty="0">
                          <a:latin typeface="Arial"/>
                          <a:ea typeface="Times New Roman"/>
                          <a:cs typeface="Arial"/>
                        </a:rPr>
                        <a:t>9 % </a:t>
                      </a:r>
                      <a:endParaRPr lang="de-DE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Installierte Leistung Biomasse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MW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dirty="0">
                          <a:latin typeface="Arial"/>
                          <a:ea typeface="Times New Roman"/>
                          <a:cs typeface="Arial"/>
                        </a:rPr>
                        <a:t>8,8</a:t>
                      </a:r>
                      <a:endParaRPr lang="de-DE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dirty="0">
                          <a:latin typeface="Arial"/>
                          <a:ea typeface="Times New Roman"/>
                          <a:cs typeface="Arial"/>
                        </a:rPr>
                        <a:t>8,0</a:t>
                      </a:r>
                      <a:endParaRPr lang="de-DE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kern="1200" dirty="0" smtClean="0">
                          <a:latin typeface="Arial"/>
                          <a:ea typeface="Times New Roman"/>
                          <a:cs typeface="Arial"/>
                        </a:rPr>
                        <a:t>- 9 </a:t>
                      </a:r>
                      <a:r>
                        <a:rPr lang="de-DE" sz="1600" kern="1200" dirty="0">
                          <a:latin typeface="Arial"/>
                          <a:ea typeface="Times New Roman"/>
                          <a:cs typeface="Arial"/>
                        </a:rPr>
                        <a:t>% </a:t>
                      </a:r>
                      <a:endParaRPr lang="de-DE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Installierte Leistung</a:t>
                      </a:r>
                      <a:r>
                        <a:rPr lang="de-DE" sz="1600" baseline="0" dirty="0" smtClean="0">
                          <a:solidFill>
                            <a:schemeClr val="tx1"/>
                          </a:solidFill>
                        </a:rPr>
                        <a:t> Deponie-, </a:t>
                      </a:r>
                      <a:br>
                        <a:rPr lang="de-DE" sz="16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de-DE" sz="1600" baseline="0" dirty="0" smtClean="0">
                          <a:solidFill>
                            <a:schemeClr val="tx1"/>
                          </a:solidFill>
                        </a:rPr>
                        <a:t>Klär- und Grubengas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MW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dirty="0">
                          <a:latin typeface="Arial"/>
                          <a:ea typeface="Times New Roman"/>
                          <a:cs typeface="Arial"/>
                        </a:rPr>
                        <a:t>0,6</a:t>
                      </a:r>
                      <a:endParaRPr lang="de-DE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dirty="0">
                          <a:latin typeface="Arial"/>
                          <a:ea typeface="Times New Roman"/>
                          <a:cs typeface="Arial"/>
                        </a:rPr>
                        <a:t>0,6</a:t>
                      </a:r>
                      <a:endParaRPr lang="de-DE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kern="1200" dirty="0">
                          <a:latin typeface="Arial"/>
                          <a:ea typeface="Times New Roman"/>
                          <a:cs typeface="Arial"/>
                        </a:rPr>
                        <a:t>0 % </a:t>
                      </a:r>
                      <a:endParaRPr lang="de-DE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Installierte</a:t>
                      </a:r>
                      <a:r>
                        <a:rPr lang="de-DE" sz="1600" baseline="0" dirty="0" smtClean="0">
                          <a:solidFill>
                            <a:schemeClr val="tx1"/>
                          </a:solidFill>
                        </a:rPr>
                        <a:t> Leistung Solarenergie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MW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>
                          <a:latin typeface="Arial"/>
                          <a:ea typeface="Times New Roman"/>
                          <a:cs typeface="Arial"/>
                        </a:rPr>
                        <a:t>19,4</a:t>
                      </a:r>
                      <a:endParaRPr lang="de-DE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dirty="0">
                          <a:latin typeface="Arial"/>
                          <a:ea typeface="Times New Roman"/>
                          <a:cs typeface="Arial"/>
                        </a:rPr>
                        <a:t>38,3</a:t>
                      </a:r>
                      <a:endParaRPr lang="de-DE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kern="1200" dirty="0">
                          <a:latin typeface="Arial"/>
                          <a:ea typeface="Times New Roman"/>
                          <a:cs typeface="Arial"/>
                        </a:rPr>
                        <a:t>97 % </a:t>
                      </a:r>
                      <a:endParaRPr lang="de-DE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</a:tr>
            </a:tbl>
          </a:graphicData>
        </a:graphic>
      </p:graphicFrame>
      <p:sp>
        <p:nvSpPr>
          <p:cNvPr id="12" name="Datumsplatzhalter 15"/>
          <p:cNvSpPr txBox="1">
            <a:spLocks/>
          </p:cNvSpPr>
          <p:nvPr/>
        </p:nvSpPr>
        <p:spPr>
          <a:xfrm>
            <a:off x="7344000" y="6300000"/>
            <a:ext cx="576000" cy="288000"/>
          </a:xfrm>
          <a:prstGeom prst="rect">
            <a:avLst/>
          </a:prstGeom>
        </p:spPr>
        <p:txBody>
          <a:bodyPr vert="horz" lIns="0" tIns="0" rIns="0" bIns="0" rtlCol="0" anchor="b"/>
          <a:lstStyle/>
          <a:p>
            <a:pPr>
              <a:buClr>
                <a:srgbClr val="FFDD00"/>
              </a:buClr>
              <a:defRPr/>
            </a:pPr>
            <a:fld id="{A2E51349-6134-48F5-8141-5A1066F86CD1}" type="datetime1">
              <a:rPr lang="de-DE" sz="800" smtClean="0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sz="800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5976156" y="6165304"/>
            <a:ext cx="2714625" cy="4762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 typeface="Wingdings" pitchFamily="2" charset="2"/>
              <a:buNone/>
            </a:pPr>
            <a:r>
              <a:rPr lang="de-DE" sz="800" dirty="0">
                <a:solidFill>
                  <a:srgbClr val="000000"/>
                </a:solidFill>
              </a:rPr>
              <a:t>Anmerkung zu den Daten </a:t>
            </a:r>
            <a:r>
              <a:rPr lang="de-DE" sz="800" dirty="0" smtClean="0">
                <a:solidFill>
                  <a:srgbClr val="000000"/>
                </a:solidFill>
              </a:rPr>
              <a:t>2012:</a:t>
            </a:r>
          </a:p>
          <a:p>
            <a:pPr>
              <a:spcAft>
                <a:spcPct val="0"/>
              </a:spcAft>
              <a:buClrTx/>
              <a:buFont typeface="Wingdings" pitchFamily="2" charset="2"/>
              <a:buNone/>
            </a:pPr>
            <a:r>
              <a:rPr lang="de-DE" sz="800" dirty="0" smtClean="0">
                <a:solidFill>
                  <a:srgbClr val="000000"/>
                </a:solidFill>
              </a:rPr>
              <a:t>Es </a:t>
            </a:r>
            <a:r>
              <a:rPr lang="de-DE" sz="800" dirty="0">
                <a:solidFill>
                  <a:srgbClr val="000000"/>
                </a:solidFill>
              </a:rPr>
              <a:t>handelt sich um vorläufige Werte (Endgültigkeit tritt erst mit Wirtschaftsprüfertestat zum 31.05. </a:t>
            </a:r>
            <a:r>
              <a:rPr lang="de-DE" sz="800" dirty="0" smtClean="0">
                <a:solidFill>
                  <a:srgbClr val="000000"/>
                </a:solidFill>
              </a:rPr>
              <a:t>2013 ein).</a:t>
            </a:r>
            <a:endParaRPr lang="de-DE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9"/>
          <p:cNvSpPr>
            <a:spLocks noGrp="1"/>
          </p:cNvSpPr>
          <p:nvPr>
            <p:ph type="title"/>
          </p:nvPr>
        </p:nvSpPr>
        <p:spPr>
          <a:xfrm>
            <a:off x="540060" y="477838"/>
            <a:ext cx="7956376" cy="1079500"/>
          </a:xfrm>
        </p:spPr>
        <p:txBody>
          <a:bodyPr/>
          <a:lstStyle/>
          <a:p>
            <a:r>
              <a:rPr lang="de-DE" sz="2400" dirty="0" smtClean="0"/>
              <a:t>Entwicklung erneuerbare Energien MITNETZ STROM: Anlagenzahl </a:t>
            </a:r>
            <a:endParaRPr lang="de-DE" sz="2400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de-DE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/>
              <a:t>8</a:t>
            </a:fld>
            <a:endParaRPr lang="de-DE" dirty="0">
              <a:solidFill>
                <a:srgbClr val="000000"/>
              </a:solidFill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-288540" y="908720"/>
          <a:ext cx="9007921" cy="50163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feld 8"/>
          <p:cNvSpPr txBox="1"/>
          <p:nvPr/>
        </p:nvSpPr>
        <p:spPr>
          <a:xfrm>
            <a:off x="7633854" y="2219945"/>
            <a:ext cx="65171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ct val="0"/>
              </a:spcAft>
              <a:buClrTx/>
              <a:buFontTx/>
              <a:buNone/>
            </a:pPr>
            <a:r>
              <a:rPr lang="de-DE" sz="800" b="1" dirty="0" smtClean="0">
                <a:solidFill>
                  <a:srgbClr val="FF0000"/>
                </a:solidFill>
              </a:rPr>
              <a:t>+ 14 %</a:t>
            </a:r>
            <a:endParaRPr lang="de-DE" sz="800" b="1" dirty="0">
              <a:solidFill>
                <a:srgbClr val="FF0000"/>
              </a:solidFill>
            </a:endParaRPr>
          </a:p>
        </p:txBody>
      </p:sp>
      <p:cxnSp>
        <p:nvCxnSpPr>
          <p:cNvPr id="10" name="Gerade Verbindung mit Pfeil 9"/>
          <p:cNvCxnSpPr/>
          <p:nvPr/>
        </p:nvCxnSpPr>
        <p:spPr bwMode="auto">
          <a:xfrm flipV="1">
            <a:off x="7956376" y="2492896"/>
            <a:ext cx="216024" cy="360040"/>
          </a:xfrm>
          <a:prstGeom prst="straightConnector1">
            <a:avLst/>
          </a:prstGeom>
          <a:solidFill>
            <a:schemeClr val="bg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8" name="Textfeld 7"/>
          <p:cNvSpPr txBox="1"/>
          <p:nvPr/>
        </p:nvSpPr>
        <p:spPr>
          <a:xfrm>
            <a:off x="5841999" y="6036520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800" dirty="0" smtClean="0">
                <a:solidFill>
                  <a:srgbClr val="000000"/>
                </a:solidFill>
              </a:rPr>
              <a:t>Anmerkung zu den Daten 2012:</a:t>
            </a:r>
          </a:p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800" dirty="0" smtClean="0">
                <a:solidFill>
                  <a:srgbClr val="000000"/>
                </a:solidFill>
              </a:rPr>
              <a:t>Es handelt sich um vorläufige Werte (Endgültigkeit tritt</a:t>
            </a:r>
            <a:br>
              <a:rPr lang="de-DE" sz="800" dirty="0" smtClean="0">
                <a:solidFill>
                  <a:srgbClr val="000000"/>
                </a:solidFill>
              </a:rPr>
            </a:br>
            <a:r>
              <a:rPr lang="de-DE" sz="800" dirty="0" smtClean="0">
                <a:solidFill>
                  <a:srgbClr val="000000"/>
                </a:solidFill>
              </a:rPr>
              <a:t>erst mit Wirtschaftsprüfertestat zum 31.05.2013 ein)</a:t>
            </a:r>
            <a:endParaRPr lang="de-DE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 dirty="0" smtClean="0"/>
              <a:t>Entwicklung erneuerbare Energien Vogtlandkreis:  Anlagenzahl</a:t>
            </a:r>
          </a:p>
        </p:txBody>
      </p:sp>
      <p:sp>
        <p:nvSpPr>
          <p:cNvPr id="3379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endParaRPr lang="de-DE" sz="1800" dirty="0" smtClean="0"/>
          </a:p>
          <a:p>
            <a:pPr algn="just"/>
            <a:endParaRPr lang="de-DE" sz="1800" dirty="0" smtClean="0"/>
          </a:p>
        </p:txBody>
      </p:sp>
      <p:sp>
        <p:nvSpPr>
          <p:cNvPr id="8" name="Foliennummernplatzhalter 1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de-DE" dirty="0" smtClean="0">
                <a:solidFill>
                  <a:srgbClr val="000000"/>
                </a:solidFill>
              </a:rPr>
              <a:t>Seite </a:t>
            </a:r>
            <a:fld id="{F882A979-DFD2-4C4A-84BB-BE1FB4D1DABE}" type="slidenum">
              <a:rPr lang="de-DE" smtClean="0">
                <a:solidFill>
                  <a:srgbClr val="000000"/>
                </a:solidFill>
              </a:rPr>
              <a:pPr/>
              <a:t>9</a:t>
            </a:fld>
            <a:endParaRPr lang="de-DE" dirty="0">
              <a:solidFill>
                <a:srgbClr val="000000"/>
              </a:solidFill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/>
        </p:nvGraphicFramePr>
        <p:xfrm>
          <a:off x="719106" y="2024844"/>
          <a:ext cx="6985242" cy="2840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5242"/>
                <a:gridCol w="900000"/>
                <a:gridCol w="900000"/>
                <a:gridCol w="1440000"/>
              </a:tblGrid>
              <a:tr h="406844">
                <a:tc>
                  <a:txBody>
                    <a:bodyPr/>
                    <a:lstStyle/>
                    <a:p>
                      <a:endParaRPr lang="de-DE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0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de-DE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DFF5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0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de-DE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DFF5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0" dirty="0" smtClean="0">
                          <a:solidFill>
                            <a:schemeClr val="tx1"/>
                          </a:solidFill>
                        </a:rPr>
                        <a:t>Anstieg </a:t>
                      </a:r>
                      <a:endParaRPr lang="de-DE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DFF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b="1" dirty="0" smtClean="0">
                          <a:solidFill>
                            <a:schemeClr val="tx1"/>
                          </a:solidFill>
                        </a:rPr>
                        <a:t>Anzahl</a:t>
                      </a:r>
                      <a:r>
                        <a:rPr lang="de-DE" sz="1600" b="1" baseline="0" dirty="0" smtClean="0">
                          <a:solidFill>
                            <a:schemeClr val="tx1"/>
                          </a:solidFill>
                        </a:rPr>
                        <a:t> Anlagen EEG gesamt</a:t>
                      </a:r>
                      <a:endParaRPr lang="de-DE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E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b="1">
                          <a:latin typeface="Arial"/>
                          <a:ea typeface="Times New Roman"/>
                          <a:cs typeface="Arial"/>
                        </a:rPr>
                        <a:t>1.017</a:t>
                      </a:r>
                      <a:endParaRPr lang="de-DE" sz="16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E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Arial"/>
                          <a:ea typeface="Times New Roman"/>
                          <a:cs typeface="Arial"/>
                        </a:rPr>
                        <a:t>1.539</a:t>
                      </a:r>
                      <a:endParaRPr lang="de-DE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E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b="1" kern="1200" dirty="0">
                          <a:latin typeface="Arial"/>
                          <a:ea typeface="Times New Roman"/>
                          <a:cs typeface="Arial"/>
                        </a:rPr>
                        <a:t>51 % </a:t>
                      </a:r>
                      <a:endParaRPr lang="de-DE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E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Anzahl</a:t>
                      </a:r>
                      <a:r>
                        <a:rPr lang="de-DE" sz="1600" baseline="0" dirty="0" smtClean="0">
                          <a:solidFill>
                            <a:schemeClr val="tx1"/>
                          </a:solidFill>
                        </a:rPr>
                        <a:t> Anlagen </a:t>
                      </a:r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Wind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>
                          <a:latin typeface="Arial"/>
                          <a:ea typeface="Times New Roman"/>
                          <a:cs typeface="Arial"/>
                        </a:rPr>
                        <a:t>6</a:t>
                      </a:r>
                      <a:endParaRPr lang="de-DE" sz="16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dirty="0">
                          <a:latin typeface="Arial"/>
                          <a:ea typeface="Times New Roman"/>
                          <a:cs typeface="Arial"/>
                        </a:rPr>
                        <a:t>9</a:t>
                      </a:r>
                      <a:endParaRPr lang="de-DE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kern="1200" dirty="0">
                          <a:latin typeface="Arial"/>
                          <a:ea typeface="Times New Roman"/>
                          <a:cs typeface="Arial"/>
                        </a:rPr>
                        <a:t>50 % </a:t>
                      </a:r>
                      <a:endParaRPr lang="de-DE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Anzahl</a:t>
                      </a:r>
                      <a:r>
                        <a:rPr lang="de-DE" sz="1600" baseline="0" dirty="0" smtClean="0">
                          <a:solidFill>
                            <a:schemeClr val="tx1"/>
                          </a:solidFill>
                        </a:rPr>
                        <a:t> Anlagen </a:t>
                      </a:r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 Wasser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>
                          <a:latin typeface="Arial"/>
                          <a:ea typeface="Times New Roman"/>
                          <a:cs typeface="Arial"/>
                        </a:rPr>
                        <a:t>12</a:t>
                      </a:r>
                      <a:endParaRPr lang="de-DE" sz="16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dirty="0">
                          <a:latin typeface="Arial"/>
                          <a:ea typeface="Times New Roman"/>
                          <a:cs typeface="Arial"/>
                        </a:rPr>
                        <a:t>14</a:t>
                      </a:r>
                      <a:endParaRPr lang="de-DE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kern="1200" dirty="0">
                          <a:latin typeface="Arial"/>
                          <a:ea typeface="Times New Roman"/>
                          <a:cs typeface="Arial"/>
                        </a:rPr>
                        <a:t>17 % </a:t>
                      </a:r>
                      <a:endParaRPr lang="de-DE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Anzahl</a:t>
                      </a:r>
                      <a:r>
                        <a:rPr lang="de-DE" sz="1600" baseline="0" dirty="0" smtClean="0">
                          <a:solidFill>
                            <a:schemeClr val="tx1"/>
                          </a:solidFill>
                        </a:rPr>
                        <a:t> Anlagen </a:t>
                      </a:r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 Biomasse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>
                          <a:latin typeface="Arial"/>
                          <a:ea typeface="Times New Roman"/>
                          <a:cs typeface="Arial"/>
                        </a:rPr>
                        <a:t>25</a:t>
                      </a:r>
                      <a:endParaRPr lang="de-DE" sz="16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dirty="0">
                          <a:latin typeface="Arial"/>
                          <a:ea typeface="Times New Roman"/>
                          <a:cs typeface="Arial"/>
                        </a:rPr>
                        <a:t>28</a:t>
                      </a:r>
                      <a:endParaRPr lang="de-DE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kern="1200" dirty="0">
                          <a:latin typeface="Arial"/>
                          <a:ea typeface="Times New Roman"/>
                          <a:cs typeface="Arial"/>
                        </a:rPr>
                        <a:t>12 % </a:t>
                      </a:r>
                      <a:endParaRPr lang="de-DE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Anzahl</a:t>
                      </a:r>
                      <a:r>
                        <a:rPr lang="de-DE" sz="1600" baseline="0" dirty="0" smtClean="0">
                          <a:solidFill>
                            <a:schemeClr val="tx1"/>
                          </a:solidFill>
                        </a:rPr>
                        <a:t> Anlagen Deponie-, </a:t>
                      </a:r>
                      <a:br>
                        <a:rPr lang="de-DE" sz="16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de-DE" sz="1600" baseline="0" dirty="0" smtClean="0">
                          <a:solidFill>
                            <a:schemeClr val="tx1"/>
                          </a:solidFill>
                        </a:rPr>
                        <a:t>Klär- und Grubengas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>
                          <a:latin typeface="Arial"/>
                          <a:ea typeface="Times New Roman"/>
                          <a:cs typeface="Arial"/>
                        </a:rPr>
                        <a:t>2</a:t>
                      </a:r>
                      <a:endParaRPr lang="de-DE" sz="16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dirty="0">
                          <a:latin typeface="Arial"/>
                          <a:ea typeface="Times New Roman"/>
                          <a:cs typeface="Arial"/>
                        </a:rPr>
                        <a:t>2</a:t>
                      </a:r>
                      <a:endParaRPr lang="de-DE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kern="1200" dirty="0">
                          <a:latin typeface="Arial"/>
                          <a:ea typeface="Times New Roman"/>
                          <a:cs typeface="Arial"/>
                        </a:rPr>
                        <a:t>0 % </a:t>
                      </a:r>
                      <a:endParaRPr lang="de-DE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1600" dirty="0" smtClean="0">
                          <a:solidFill>
                            <a:schemeClr val="tx1"/>
                          </a:solidFill>
                        </a:rPr>
                        <a:t>Anzahl</a:t>
                      </a:r>
                      <a:r>
                        <a:rPr lang="de-DE" sz="1600" baseline="0" dirty="0" smtClean="0">
                          <a:solidFill>
                            <a:schemeClr val="tx1"/>
                          </a:solidFill>
                        </a:rPr>
                        <a:t> Anlagen  Solarenergie</a:t>
                      </a:r>
                      <a:endParaRPr lang="de-DE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>
                          <a:latin typeface="Arial"/>
                          <a:ea typeface="Times New Roman"/>
                          <a:cs typeface="Arial"/>
                        </a:rPr>
                        <a:t>972</a:t>
                      </a:r>
                      <a:endParaRPr lang="de-DE" sz="16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dirty="0">
                          <a:latin typeface="Arial"/>
                          <a:ea typeface="Times New Roman"/>
                          <a:cs typeface="Arial"/>
                        </a:rPr>
                        <a:t>1.486</a:t>
                      </a:r>
                      <a:endParaRPr lang="de-DE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e-DE" sz="1600" kern="1200" dirty="0">
                          <a:latin typeface="Arial"/>
                          <a:ea typeface="Times New Roman"/>
                          <a:cs typeface="Arial"/>
                        </a:rPr>
                        <a:t>53 % </a:t>
                      </a:r>
                      <a:endParaRPr lang="de-DE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E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DFA"/>
                    </a:solidFill>
                  </a:tcPr>
                </a:tc>
              </a:tr>
            </a:tbl>
          </a:graphicData>
        </a:graphic>
      </p:graphicFrame>
      <p:sp>
        <p:nvSpPr>
          <p:cNvPr id="7" name="Datumsplatzhalter 15"/>
          <p:cNvSpPr txBox="1">
            <a:spLocks/>
          </p:cNvSpPr>
          <p:nvPr/>
        </p:nvSpPr>
        <p:spPr>
          <a:xfrm>
            <a:off x="7344000" y="6300000"/>
            <a:ext cx="576000" cy="288000"/>
          </a:xfrm>
          <a:prstGeom prst="rect">
            <a:avLst/>
          </a:prstGeom>
        </p:spPr>
        <p:txBody>
          <a:bodyPr vert="horz" lIns="0" tIns="0" rIns="0" bIns="0" rtlCol="0" anchor="b"/>
          <a:lstStyle/>
          <a:p>
            <a:pPr>
              <a:buClr>
                <a:srgbClr val="FFDD00"/>
              </a:buClr>
              <a:defRPr/>
            </a:pPr>
            <a:fld id="{A2E51349-6134-48F5-8141-5A1066F86CD1}" type="datetime1">
              <a:rPr lang="de-DE" sz="800" smtClean="0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sz="800" dirty="0">
              <a:solidFill>
                <a:srgbClr val="000000"/>
              </a:solidFill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5402859" y="5584128"/>
            <a:ext cx="2714625" cy="4762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Aft>
                <a:spcPct val="0"/>
              </a:spcAft>
              <a:buClrTx/>
              <a:buFont typeface="Wingdings" pitchFamily="2" charset="2"/>
              <a:buNone/>
            </a:pPr>
            <a:r>
              <a:rPr lang="de-DE" sz="800" dirty="0">
                <a:solidFill>
                  <a:srgbClr val="000000"/>
                </a:solidFill>
              </a:rPr>
              <a:t>Anmerkung zu den Daten </a:t>
            </a:r>
            <a:r>
              <a:rPr lang="de-DE" sz="800" dirty="0" smtClean="0">
                <a:solidFill>
                  <a:srgbClr val="000000"/>
                </a:solidFill>
              </a:rPr>
              <a:t>2012:</a:t>
            </a:r>
          </a:p>
          <a:p>
            <a:pPr>
              <a:spcAft>
                <a:spcPct val="0"/>
              </a:spcAft>
              <a:buClrTx/>
              <a:buFont typeface="Wingdings" pitchFamily="2" charset="2"/>
              <a:buNone/>
            </a:pPr>
            <a:r>
              <a:rPr lang="de-DE" sz="800" dirty="0" smtClean="0">
                <a:solidFill>
                  <a:srgbClr val="000000"/>
                </a:solidFill>
              </a:rPr>
              <a:t>Es </a:t>
            </a:r>
            <a:r>
              <a:rPr lang="de-DE" sz="800" dirty="0">
                <a:solidFill>
                  <a:srgbClr val="000000"/>
                </a:solidFill>
              </a:rPr>
              <a:t>handelt sich um vorläufige Werte (Endgültigkeit tritt erst mit Wirtschaftsprüfertestat zum </a:t>
            </a:r>
            <a:r>
              <a:rPr lang="de-DE" sz="800" dirty="0" smtClean="0">
                <a:solidFill>
                  <a:srgbClr val="000000"/>
                </a:solidFill>
              </a:rPr>
              <a:t>31.05.2013 </a:t>
            </a:r>
            <a:r>
              <a:rPr lang="de-DE" sz="800" dirty="0">
                <a:solidFill>
                  <a:srgbClr val="000000"/>
                </a:solidFill>
              </a:rPr>
              <a:t>ein</a:t>
            </a:r>
            <a:r>
              <a:rPr lang="de-DE" sz="800" dirty="0" smtClean="0">
                <a:solidFill>
                  <a:srgbClr val="000000"/>
                </a:solidFill>
              </a:rPr>
              <a:t>).</a:t>
            </a:r>
            <a:endParaRPr lang="de-DE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Diagramm 23"/>
          <p:cNvGraphicFramePr>
            <a:graphicFrameLocks/>
          </p:cNvGraphicFramePr>
          <p:nvPr/>
        </p:nvGraphicFramePr>
        <p:xfrm>
          <a:off x="568325" y="2298700"/>
          <a:ext cx="4200525" cy="321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1" r:id="rId5" imgW="4200508" imgH="3212870" progId="Excel.Sheet.8">
                  <p:embed/>
                </p:oleObj>
              </mc:Choice>
              <mc:Fallback>
                <p:oleObj r:id="rId5" imgW="4200508" imgH="3212870" progId="Excel.Sheet.8">
                  <p:embed/>
                  <p:pic>
                    <p:nvPicPr>
                      <p:cNvPr id="0" name="Diagramm 2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8325" y="2298700"/>
                        <a:ext cx="4200525" cy="3213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Textfeld 6"/>
          <p:cNvSpPr txBox="1">
            <a:spLocks noChangeArrowheads="1"/>
          </p:cNvSpPr>
          <p:nvPr/>
        </p:nvSpPr>
        <p:spPr bwMode="auto">
          <a:xfrm>
            <a:off x="684213" y="1665288"/>
            <a:ext cx="41751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400" b="1" smtClean="0">
                <a:solidFill>
                  <a:srgbClr val="000000"/>
                </a:solidFill>
                <a:cs typeface="Arial" charset="0"/>
              </a:rPr>
              <a:t>Entwicklung der installierten EEG-Leistung</a:t>
            </a:r>
            <a:br>
              <a:rPr lang="de-DE" sz="1400" b="1" smtClean="0">
                <a:solidFill>
                  <a:srgbClr val="000000"/>
                </a:solidFill>
                <a:cs typeface="Arial" charset="0"/>
              </a:rPr>
            </a:br>
            <a:r>
              <a:rPr lang="de-DE" sz="1400" b="1" smtClean="0">
                <a:solidFill>
                  <a:srgbClr val="000000"/>
                </a:solidFill>
                <a:cs typeface="Arial" charset="0"/>
              </a:rPr>
              <a:t>im MITNETZ STROM-Netzgebiet [in MW]</a:t>
            </a:r>
          </a:p>
        </p:txBody>
      </p:sp>
      <p:sp>
        <p:nvSpPr>
          <p:cNvPr id="2052" name="Textfeld 8"/>
          <p:cNvSpPr txBox="1">
            <a:spLocks noChangeArrowheads="1"/>
          </p:cNvSpPr>
          <p:nvPr/>
        </p:nvSpPr>
        <p:spPr bwMode="auto">
          <a:xfrm>
            <a:off x="4557713" y="4713288"/>
            <a:ext cx="10937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smtClean="0">
                <a:solidFill>
                  <a:srgbClr val="000000"/>
                </a:solidFill>
                <a:cs typeface="Arial" charset="0"/>
              </a:rPr>
              <a:t>Minimallast: </a:t>
            </a:r>
            <a:br>
              <a:rPr lang="de-DE" sz="1200" smtClean="0">
                <a:solidFill>
                  <a:srgbClr val="000000"/>
                </a:solidFill>
                <a:cs typeface="Arial" charset="0"/>
              </a:rPr>
            </a:br>
            <a:r>
              <a:rPr lang="de-DE" sz="800" smtClean="0">
                <a:solidFill>
                  <a:srgbClr val="000000"/>
                </a:solidFill>
                <a:cs typeface="Arial" charset="0"/>
              </a:rPr>
              <a:t>1.300 MW</a:t>
            </a:r>
          </a:p>
        </p:txBody>
      </p:sp>
      <p:sp>
        <p:nvSpPr>
          <p:cNvPr id="2053" name="Textfeld 10"/>
          <p:cNvSpPr txBox="1">
            <a:spLocks noChangeArrowheads="1"/>
          </p:cNvSpPr>
          <p:nvPr/>
        </p:nvSpPr>
        <p:spPr bwMode="auto">
          <a:xfrm>
            <a:off x="4556125" y="4259263"/>
            <a:ext cx="1095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smtClean="0">
                <a:solidFill>
                  <a:srgbClr val="000000"/>
                </a:solidFill>
                <a:cs typeface="Arial" charset="0"/>
              </a:rPr>
              <a:t>Höchstlast: </a:t>
            </a:r>
            <a:br>
              <a:rPr lang="de-DE" sz="1200" smtClean="0">
                <a:solidFill>
                  <a:srgbClr val="000000"/>
                </a:solidFill>
                <a:cs typeface="Arial" charset="0"/>
              </a:rPr>
            </a:br>
            <a:r>
              <a:rPr lang="de-DE" sz="800" smtClean="0">
                <a:solidFill>
                  <a:srgbClr val="000000"/>
                </a:solidFill>
                <a:cs typeface="Arial" charset="0"/>
              </a:rPr>
              <a:t>3.800 MW  </a:t>
            </a:r>
          </a:p>
        </p:txBody>
      </p:sp>
      <p:grpSp>
        <p:nvGrpSpPr>
          <p:cNvPr id="2" name="Gruppieren 60"/>
          <p:cNvGrpSpPr>
            <a:grpSpLocks/>
          </p:cNvGrpSpPr>
          <p:nvPr/>
        </p:nvGrpSpPr>
        <p:grpSpPr bwMode="auto">
          <a:xfrm>
            <a:off x="5635625" y="1876425"/>
            <a:ext cx="2927350" cy="3735388"/>
            <a:chOff x="6105128" y="1586528"/>
            <a:chExt cx="3171963" cy="3735096"/>
          </a:xfrm>
        </p:grpSpPr>
        <p:pic>
          <p:nvPicPr>
            <p:cNvPr id="2060" name="Picture 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463768" y="1586528"/>
              <a:ext cx="2813323" cy="34986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61" name="Pfeil nach unten 24"/>
            <p:cNvSpPr>
              <a:spLocks noChangeArrowheads="1"/>
            </p:cNvSpPr>
            <p:nvPr/>
          </p:nvSpPr>
          <p:spPr bwMode="auto">
            <a:xfrm rot="5601056">
              <a:off x="6964529" y="3791362"/>
              <a:ext cx="224072" cy="925931"/>
            </a:xfrm>
            <a:prstGeom prst="downArrow">
              <a:avLst>
                <a:gd name="adj1" fmla="val 64231"/>
                <a:gd name="adj2" fmla="val 62501"/>
              </a:avLst>
            </a:prstGeom>
            <a:solidFill>
              <a:srgbClr val="C00000"/>
            </a:solidFill>
            <a:ln w="6350" algn="ctr">
              <a:solidFill>
                <a:schemeClr val="accent1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>
                <a:buClr>
                  <a:srgbClr val="FFDD00"/>
                </a:buClr>
              </a:pPr>
              <a:endParaRPr lang="de-DE" smtClean="0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062" name="Picture 8" descr="X:\Energiepolitik\11_U-V intern\Vorlagen\icons\01_icons\privathaushalt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249144" y="4437112"/>
              <a:ext cx="417550" cy="414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Gruppieren 51"/>
            <p:cNvGrpSpPr>
              <a:grpSpLocks/>
            </p:cNvGrpSpPr>
            <p:nvPr/>
          </p:nvGrpSpPr>
          <p:grpSpPr bwMode="auto">
            <a:xfrm>
              <a:off x="7689304" y="3593480"/>
              <a:ext cx="1119156" cy="864048"/>
              <a:chOff x="7689304" y="3717032"/>
              <a:chExt cx="1119156" cy="864048"/>
            </a:xfrm>
          </p:grpSpPr>
          <p:grpSp>
            <p:nvGrpSpPr>
              <p:cNvPr id="4" name="Gruppieren 64"/>
              <p:cNvGrpSpPr>
                <a:grpSpLocks/>
              </p:cNvGrpSpPr>
              <p:nvPr/>
            </p:nvGrpSpPr>
            <p:grpSpPr bwMode="auto">
              <a:xfrm>
                <a:off x="7905328" y="3933056"/>
                <a:ext cx="648072" cy="432048"/>
                <a:chOff x="7268668" y="4509120"/>
                <a:chExt cx="660212" cy="432048"/>
              </a:xfrm>
            </p:grpSpPr>
            <p:cxnSp>
              <p:nvCxnSpPr>
                <p:cNvPr id="2071" name="Gerade Verbindung 47"/>
                <p:cNvCxnSpPr>
                  <a:cxnSpLocks noChangeShapeType="1"/>
                </p:cNvCxnSpPr>
                <p:nvPr/>
              </p:nvCxnSpPr>
              <p:spPr bwMode="auto">
                <a:xfrm flipV="1">
                  <a:off x="7268668" y="4725144"/>
                  <a:ext cx="660212" cy="216024"/>
                </a:xfrm>
                <a:prstGeom prst="line">
                  <a:avLst/>
                </a:prstGeom>
                <a:noFill/>
                <a:ln w="57150" algn="ctr">
                  <a:solidFill>
                    <a:srgbClr val="C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072" name="Gerade Verbindung 53"/>
                <p:cNvCxnSpPr>
                  <a:cxnSpLocks noChangeShapeType="1"/>
                </p:cNvCxnSpPr>
                <p:nvPr/>
              </p:nvCxnSpPr>
              <p:spPr bwMode="auto">
                <a:xfrm flipV="1">
                  <a:off x="7268668" y="4509120"/>
                  <a:ext cx="293428" cy="432048"/>
                </a:xfrm>
                <a:prstGeom prst="line">
                  <a:avLst/>
                </a:prstGeom>
                <a:noFill/>
                <a:ln w="57150" algn="ctr">
                  <a:solidFill>
                    <a:srgbClr val="C00000"/>
                  </a:solidFill>
                  <a:round/>
                  <a:headEnd/>
                  <a:tailEnd/>
                </a:ln>
              </p:spPr>
            </p:cxnSp>
          </p:grpSp>
          <p:pic>
            <p:nvPicPr>
              <p:cNvPr id="2068" name="Picture 5" descr="X:\Energiepolitik\11_U-V intern\Vorlagen\icons\01_icons\sonne.png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8409384" y="3933056"/>
                <a:ext cx="399076" cy="396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69" name="Picture 6" descr="X:\Energiepolitik\11_U-V intern\Vorlagen\icons\01_icons\wind.png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7977336" y="3717032"/>
                <a:ext cx="432048" cy="396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70" name="Picture 7" descr="X:\Energiepolitik\11_U-V intern\Vorlagen\icons\01_icons\netz.png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7689304" y="4149080"/>
                <a:ext cx="435356" cy="432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064" name="Pfeil nach unten 28"/>
            <p:cNvSpPr>
              <a:spLocks noChangeArrowheads="1"/>
            </p:cNvSpPr>
            <p:nvPr/>
          </p:nvSpPr>
          <p:spPr bwMode="auto">
            <a:xfrm rot="3245368">
              <a:off x="7300508" y="4327561"/>
              <a:ext cx="248328" cy="767010"/>
            </a:xfrm>
            <a:prstGeom prst="downArrow">
              <a:avLst>
                <a:gd name="adj1" fmla="val 64231"/>
                <a:gd name="adj2" fmla="val 62503"/>
              </a:avLst>
            </a:prstGeom>
            <a:solidFill>
              <a:srgbClr val="C00000"/>
            </a:solidFill>
            <a:ln w="6350" algn="ctr">
              <a:solidFill>
                <a:schemeClr val="accent1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>
                <a:buClr>
                  <a:srgbClr val="FFDD00"/>
                </a:buClr>
              </a:pPr>
              <a:endParaRPr lang="de-DE" smtClean="0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065" name="Picture 2" descr="X:\Energiepolitik\11_U-V intern\Vorlagen\icons\01_icons\industrie.png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6105128" y="3953520"/>
              <a:ext cx="432000" cy="43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66" name="Picture 2" descr="X:\Energiepolitik\11_U-V intern\Vorlagen\icons\01_icons\industrie.png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6537176" y="4889624"/>
              <a:ext cx="432000" cy="43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55" name="Rechteck 26"/>
          <p:cNvSpPr>
            <a:spLocks noChangeArrowheads="1"/>
          </p:cNvSpPr>
          <p:nvPr/>
        </p:nvSpPr>
        <p:spPr bwMode="auto">
          <a:xfrm>
            <a:off x="579438" y="5446713"/>
            <a:ext cx="2444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smtClean="0">
                <a:solidFill>
                  <a:srgbClr val="000000"/>
                </a:solidFill>
                <a:cs typeface="Arial" charset="0"/>
              </a:rPr>
              <a:t>*Schätzung  MITNETZ STROM </a:t>
            </a:r>
            <a:br>
              <a:rPr lang="de-DE" sz="1200" smtClean="0">
                <a:solidFill>
                  <a:srgbClr val="000000"/>
                </a:solidFill>
                <a:cs typeface="Arial" charset="0"/>
              </a:rPr>
            </a:br>
            <a:endParaRPr lang="de-DE" sz="1200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56" name="Rechteckige Legende 25"/>
          <p:cNvSpPr>
            <a:spLocks noChangeArrowheads="1"/>
          </p:cNvSpPr>
          <p:nvPr/>
        </p:nvSpPr>
        <p:spPr bwMode="auto">
          <a:xfrm>
            <a:off x="4067175" y="2241550"/>
            <a:ext cx="750888" cy="215900"/>
          </a:xfrm>
          <a:prstGeom prst="wedgeRectCallout">
            <a:avLst>
              <a:gd name="adj1" fmla="val -72338"/>
              <a:gd name="adj2" fmla="val 62500"/>
            </a:avLst>
          </a:prstGeom>
          <a:solidFill>
            <a:schemeClr val="bg1"/>
          </a:solidFill>
          <a:ln w="6350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spcAft>
                <a:spcPct val="0"/>
              </a:spcAft>
              <a:buClr>
                <a:srgbClr val="0050A6"/>
              </a:buClr>
              <a:buFontTx/>
              <a:buNone/>
            </a:pPr>
            <a:r>
              <a:rPr lang="de-DE" sz="1200" b="1" smtClean="0">
                <a:solidFill>
                  <a:srgbClr val="000000"/>
                </a:solidFill>
                <a:cs typeface="Arial" charset="0"/>
              </a:rPr>
              <a:t>12.700 MW</a:t>
            </a:r>
            <a:endParaRPr lang="de-DE" sz="3600" b="1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4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de-DE" sz="2400" dirty="0" smtClean="0"/>
              <a:t>Bei unverändertem EEG erreicht bis 2020 die EEG-Leistung das Dreifache der Höchstlast - der Strom muss aufgenommen und abtransportiert werden.</a:t>
            </a:r>
            <a:endParaRPr lang="de-DE" sz="2400" dirty="0"/>
          </a:p>
        </p:txBody>
      </p:sp>
      <p:sp>
        <p:nvSpPr>
          <p:cNvPr id="2058" name="Datumsplatzhalter 3"/>
          <p:cNvSpPr txBox="1">
            <a:spLocks/>
          </p:cNvSpPr>
          <p:nvPr/>
        </p:nvSpPr>
        <p:spPr bwMode="auto">
          <a:xfrm>
            <a:off x="7343775" y="6300788"/>
            <a:ext cx="757238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Aft>
                <a:spcPct val="0"/>
              </a:spcAft>
              <a:buClrTx/>
              <a:buFontTx/>
              <a:buNone/>
            </a:pPr>
            <a:fld id="{377C62CB-B7D5-4989-B657-7B3936C1CA80}" type="datetime1">
              <a:rPr lang="de-DE" sz="800" smtClean="0">
                <a:solidFill>
                  <a:srgbClr val="000000"/>
                </a:solidFill>
                <a:cs typeface="Arial" charset="0"/>
              </a:rPr>
              <a:pPr>
                <a:spcAft>
                  <a:spcPct val="0"/>
                </a:spcAft>
                <a:buClrTx/>
                <a:buFontTx/>
                <a:buNone/>
              </a:pPr>
              <a:t>04.07.2013</a:t>
            </a:fld>
            <a:endParaRPr lang="de-DE" sz="800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59" name="Foliennummernplatzhalter 4"/>
          <p:cNvSpPr txBox="1">
            <a:spLocks/>
          </p:cNvSpPr>
          <p:nvPr/>
        </p:nvSpPr>
        <p:spPr bwMode="auto">
          <a:xfrm>
            <a:off x="8243888" y="6300788"/>
            <a:ext cx="576262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Aft>
                <a:spcPct val="0"/>
              </a:spcAft>
              <a:buClr>
                <a:srgbClr val="FFDD00"/>
              </a:buClr>
              <a:buFontTx/>
              <a:buNone/>
            </a:pPr>
            <a:r>
              <a:rPr lang="de-DE" sz="800" smtClean="0">
                <a:solidFill>
                  <a:srgbClr val="000000"/>
                </a:solidFill>
                <a:cs typeface="Arial" charset="0"/>
              </a:rPr>
              <a:t>Seite </a:t>
            </a:r>
            <a:fld id="{D82E1D7A-1839-407B-8461-0035F2DBC4A5}" type="slidenum">
              <a:rPr lang="de-DE" sz="800" smtClean="0">
                <a:solidFill>
                  <a:srgbClr val="000000"/>
                </a:solidFill>
                <a:cs typeface="Arial" charset="0"/>
              </a:rPr>
              <a:pPr>
                <a:spcAft>
                  <a:spcPct val="0"/>
                </a:spcAft>
                <a:buClr>
                  <a:srgbClr val="FFDD00"/>
                </a:buClr>
                <a:buFontTx/>
                <a:buNone/>
              </a:pPr>
              <a:t>10</a:t>
            </a:fld>
            <a:endParaRPr lang="de-DE" sz="800" smtClean="0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38" name="Datumsplatzhalter 3"/>
          <p:cNvSpPr>
            <a:spLocks noGrp="1"/>
          </p:cNvSpPr>
          <p:nvPr>
            <p:ph type="dt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FFDD00"/>
              </a:buClr>
              <a:defRPr/>
            </a:pPr>
            <a:fld id="{6577E359-A74D-4C37-AB76-9BC1C5369F39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321539" name="Foliennummernplatzhalter 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FFDD00"/>
              </a:buClr>
              <a:defRPr/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41118FCA-A989-4BDE-81A0-3760EB851507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11</a:t>
            </a:fld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413700" name="Titel 2"/>
          <p:cNvSpPr>
            <a:spLocks noGrp="1"/>
          </p:cNvSpPr>
          <p:nvPr>
            <p:ph type="title"/>
          </p:nvPr>
        </p:nvSpPr>
        <p:spPr>
          <a:xfrm>
            <a:off x="576263" y="188913"/>
            <a:ext cx="7775575" cy="1079500"/>
          </a:xfrm>
        </p:spPr>
        <p:txBody>
          <a:bodyPr/>
          <a:lstStyle/>
          <a:p>
            <a:r>
              <a:rPr lang="de-DE" sz="2400" dirty="0" smtClean="0"/>
              <a:t>Netzausbau ist die Basis für die Integration erneuerbarer Energien. Schwerpunkt: </a:t>
            </a:r>
            <a:r>
              <a:rPr lang="de-DE" sz="2400" dirty="0" err="1" smtClean="0"/>
              <a:t>Verteilnetz</a:t>
            </a:r>
            <a:r>
              <a:rPr lang="de-DE" sz="2400" dirty="0" smtClean="0"/>
              <a:t> (HS, MS, NS)</a:t>
            </a:r>
            <a:br>
              <a:rPr lang="de-DE" sz="2400" dirty="0" smtClean="0"/>
            </a:br>
            <a:endParaRPr lang="de-DE" sz="2000" dirty="0" smtClean="0"/>
          </a:p>
        </p:txBody>
      </p:sp>
      <p:sp>
        <p:nvSpPr>
          <p:cNvPr id="11" name="Textfeld 52"/>
          <p:cNvSpPr txBox="1">
            <a:spLocks noChangeArrowheads="1"/>
          </p:cNvSpPr>
          <p:nvPr/>
        </p:nvSpPr>
        <p:spPr bwMode="auto">
          <a:xfrm>
            <a:off x="503238" y="5697538"/>
            <a:ext cx="86772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de-DE" b="1" kern="0" dirty="0">
                <a:solidFill>
                  <a:sysClr val="windowText" lastClr="000000"/>
                </a:solidFill>
                <a:cs typeface="Arial" pitchFamily="34" charset="0"/>
              </a:rPr>
              <a:t>Intelligente Netze können den Netzausbau nicht ersetzen – aber unterstützen.</a:t>
            </a:r>
          </a:p>
        </p:txBody>
      </p:sp>
      <p:pic>
        <p:nvPicPr>
          <p:cNvPr id="41370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376363"/>
            <a:ext cx="8448675" cy="433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3703" name="Textfeld 13"/>
          <p:cNvSpPr txBox="1">
            <a:spLocks noChangeArrowheads="1"/>
          </p:cNvSpPr>
          <p:nvPr/>
        </p:nvSpPr>
        <p:spPr bwMode="auto">
          <a:xfrm>
            <a:off x="-3175" y="2081213"/>
            <a:ext cx="539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mtClean="0">
                <a:solidFill>
                  <a:srgbClr val="000000"/>
                </a:solidFill>
                <a:cs typeface="Arial" charset="0"/>
              </a:rPr>
              <a:t>HS</a:t>
            </a:r>
          </a:p>
        </p:txBody>
      </p:sp>
      <p:sp>
        <p:nvSpPr>
          <p:cNvPr id="413704" name="Textfeld 14"/>
          <p:cNvSpPr txBox="1">
            <a:spLocks noChangeArrowheads="1"/>
          </p:cNvSpPr>
          <p:nvPr/>
        </p:nvSpPr>
        <p:spPr bwMode="auto">
          <a:xfrm>
            <a:off x="-3175" y="3521075"/>
            <a:ext cx="64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mtClean="0">
                <a:solidFill>
                  <a:srgbClr val="000000"/>
                </a:solidFill>
                <a:cs typeface="Arial" charset="0"/>
              </a:rPr>
              <a:t>MS</a:t>
            </a:r>
          </a:p>
        </p:txBody>
      </p:sp>
      <p:sp>
        <p:nvSpPr>
          <p:cNvPr id="413705" name="Textfeld 15"/>
          <p:cNvSpPr txBox="1">
            <a:spLocks noChangeArrowheads="1"/>
          </p:cNvSpPr>
          <p:nvPr/>
        </p:nvSpPr>
        <p:spPr bwMode="auto">
          <a:xfrm>
            <a:off x="-3175" y="4889500"/>
            <a:ext cx="64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mtClean="0">
                <a:solidFill>
                  <a:srgbClr val="000000"/>
                </a:solidFill>
                <a:cs typeface="Arial" charset="0"/>
              </a:rPr>
              <a:t>NS</a:t>
            </a:r>
          </a:p>
        </p:txBody>
      </p:sp>
      <p:cxnSp>
        <p:nvCxnSpPr>
          <p:cNvPr id="413706" name="Gerade Verbindung 68"/>
          <p:cNvCxnSpPr>
            <a:cxnSpLocks noChangeShapeType="1"/>
          </p:cNvCxnSpPr>
          <p:nvPr/>
        </p:nvCxnSpPr>
        <p:spPr bwMode="auto">
          <a:xfrm>
            <a:off x="2627313" y="1412875"/>
            <a:ext cx="0" cy="4300538"/>
          </a:xfrm>
          <a:prstGeom prst="line">
            <a:avLst/>
          </a:prstGeom>
          <a:noFill/>
          <a:ln w="31750" algn="ctr">
            <a:solidFill>
              <a:srgbClr val="BFBFBF"/>
            </a:solidFill>
            <a:prstDash val="dash"/>
            <a:round/>
            <a:headEnd/>
            <a:tailEnd/>
          </a:ln>
        </p:spPr>
      </p:cxnSp>
      <p:cxnSp>
        <p:nvCxnSpPr>
          <p:cNvPr id="413707" name="Gerade Verbindung 69"/>
          <p:cNvCxnSpPr>
            <a:cxnSpLocks noChangeShapeType="1"/>
          </p:cNvCxnSpPr>
          <p:nvPr/>
        </p:nvCxnSpPr>
        <p:spPr bwMode="auto">
          <a:xfrm>
            <a:off x="3563938" y="1376363"/>
            <a:ext cx="0" cy="4337050"/>
          </a:xfrm>
          <a:prstGeom prst="line">
            <a:avLst/>
          </a:prstGeom>
          <a:noFill/>
          <a:ln w="31750" algn="ctr">
            <a:solidFill>
              <a:srgbClr val="BFBFBF"/>
            </a:solidFill>
            <a:prstDash val="dash"/>
            <a:round/>
            <a:headEnd/>
            <a:tailEnd/>
          </a:ln>
        </p:spPr>
      </p:cxnSp>
      <p:sp>
        <p:nvSpPr>
          <p:cNvPr id="413708" name="Textfeld 22"/>
          <p:cNvSpPr txBox="1">
            <a:spLocks noChangeArrowheads="1"/>
          </p:cNvSpPr>
          <p:nvPr/>
        </p:nvSpPr>
        <p:spPr bwMode="auto">
          <a:xfrm>
            <a:off x="2768600" y="3560763"/>
            <a:ext cx="11525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b="1" smtClean="0">
                <a:solidFill>
                  <a:srgbClr val="000000"/>
                </a:solidFill>
                <a:cs typeface="Arial" charset="0"/>
              </a:rPr>
              <a:t>20-kV-Umstellung</a:t>
            </a:r>
          </a:p>
        </p:txBody>
      </p:sp>
      <p:sp>
        <p:nvSpPr>
          <p:cNvPr id="413709" name="Textfeld 23"/>
          <p:cNvSpPr txBox="1">
            <a:spLocks noChangeArrowheads="1"/>
          </p:cNvSpPr>
          <p:nvPr/>
        </p:nvSpPr>
        <p:spPr bwMode="auto">
          <a:xfrm>
            <a:off x="2663825" y="4652963"/>
            <a:ext cx="11525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b="1" smtClean="0">
                <a:solidFill>
                  <a:srgbClr val="000000"/>
                </a:solidFill>
                <a:cs typeface="Arial" charset="0"/>
              </a:rPr>
              <a:t>Trans-formatoren-</a:t>
            </a:r>
          </a:p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b="1" smtClean="0">
                <a:solidFill>
                  <a:srgbClr val="000000"/>
                </a:solidFill>
                <a:cs typeface="Arial" charset="0"/>
              </a:rPr>
              <a:t>wechsel</a:t>
            </a:r>
          </a:p>
        </p:txBody>
      </p:sp>
      <p:cxnSp>
        <p:nvCxnSpPr>
          <p:cNvPr id="413710" name="Gerade Verbindung 72"/>
          <p:cNvCxnSpPr>
            <a:cxnSpLocks noChangeShapeType="1"/>
          </p:cNvCxnSpPr>
          <p:nvPr/>
        </p:nvCxnSpPr>
        <p:spPr bwMode="auto">
          <a:xfrm>
            <a:off x="6372225" y="1449388"/>
            <a:ext cx="0" cy="4192587"/>
          </a:xfrm>
          <a:prstGeom prst="line">
            <a:avLst/>
          </a:prstGeom>
          <a:noFill/>
          <a:ln w="31750" algn="ctr">
            <a:solidFill>
              <a:srgbClr val="BFBFBF"/>
            </a:solidFill>
            <a:prstDash val="dash"/>
            <a:round/>
            <a:headEnd/>
            <a:tailEnd/>
          </a:ln>
        </p:spPr>
      </p:cxnSp>
      <p:sp>
        <p:nvSpPr>
          <p:cNvPr id="413711" name="Textfeld 26"/>
          <p:cNvSpPr txBox="1">
            <a:spLocks noChangeArrowheads="1"/>
          </p:cNvSpPr>
          <p:nvPr/>
        </p:nvSpPr>
        <p:spPr bwMode="auto">
          <a:xfrm>
            <a:off x="5000625" y="3560763"/>
            <a:ext cx="11525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b="1" smtClean="0">
                <a:solidFill>
                  <a:srgbClr val="000000"/>
                </a:solidFill>
                <a:cs typeface="Arial" charset="0"/>
              </a:rPr>
              <a:t>Querschnitts-verstärkung</a:t>
            </a:r>
          </a:p>
        </p:txBody>
      </p:sp>
      <p:sp>
        <p:nvSpPr>
          <p:cNvPr id="413712" name="Textfeld 27"/>
          <p:cNvSpPr txBox="1">
            <a:spLocks noChangeArrowheads="1"/>
          </p:cNvSpPr>
          <p:nvPr/>
        </p:nvSpPr>
        <p:spPr bwMode="auto">
          <a:xfrm>
            <a:off x="5000625" y="4643438"/>
            <a:ext cx="11525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b="1" smtClean="0">
                <a:solidFill>
                  <a:srgbClr val="000000"/>
                </a:solidFill>
                <a:cs typeface="Arial" charset="0"/>
              </a:rPr>
              <a:t>Querschnitts-verstärkung</a:t>
            </a:r>
          </a:p>
        </p:txBody>
      </p:sp>
      <p:sp>
        <p:nvSpPr>
          <p:cNvPr id="413713" name="Textfeld 28"/>
          <p:cNvSpPr txBox="1">
            <a:spLocks noChangeArrowheads="1"/>
          </p:cNvSpPr>
          <p:nvPr/>
        </p:nvSpPr>
        <p:spPr bwMode="auto">
          <a:xfrm>
            <a:off x="6408738" y="3429000"/>
            <a:ext cx="1152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b="1" smtClean="0">
                <a:solidFill>
                  <a:srgbClr val="000000"/>
                </a:solidFill>
                <a:cs typeface="Arial" charset="0"/>
              </a:rPr>
              <a:t>zusätzliche Leitungen und Netze</a:t>
            </a:r>
          </a:p>
        </p:txBody>
      </p:sp>
      <p:sp>
        <p:nvSpPr>
          <p:cNvPr id="413714" name="Textfeld 29"/>
          <p:cNvSpPr txBox="1">
            <a:spLocks noChangeArrowheads="1"/>
          </p:cNvSpPr>
          <p:nvPr/>
        </p:nvSpPr>
        <p:spPr bwMode="auto">
          <a:xfrm>
            <a:off x="6372225" y="4581525"/>
            <a:ext cx="1152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b="1" smtClean="0">
                <a:solidFill>
                  <a:srgbClr val="000000"/>
                </a:solidFill>
                <a:cs typeface="Arial" charset="0"/>
              </a:rPr>
              <a:t>zusätzliche Leitungen und Netze</a:t>
            </a:r>
          </a:p>
        </p:txBody>
      </p:sp>
      <p:sp>
        <p:nvSpPr>
          <p:cNvPr id="413715" name="Textfeld 30"/>
          <p:cNvSpPr txBox="1">
            <a:spLocks noChangeArrowheads="1"/>
          </p:cNvSpPr>
          <p:nvPr/>
        </p:nvSpPr>
        <p:spPr bwMode="auto">
          <a:xfrm>
            <a:off x="6408738" y="2133600"/>
            <a:ext cx="1152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b="1" smtClean="0">
                <a:solidFill>
                  <a:srgbClr val="000000"/>
                </a:solidFill>
                <a:cs typeface="Arial" charset="0"/>
              </a:rPr>
              <a:t>zusätzliche Leitungen und Netze</a:t>
            </a:r>
          </a:p>
        </p:txBody>
      </p:sp>
      <p:sp>
        <p:nvSpPr>
          <p:cNvPr id="413716" name="Textfeld 20"/>
          <p:cNvSpPr txBox="1">
            <a:spLocks noChangeArrowheads="1"/>
          </p:cNvSpPr>
          <p:nvPr/>
        </p:nvSpPr>
        <p:spPr bwMode="auto">
          <a:xfrm>
            <a:off x="1544638" y="2913063"/>
            <a:ext cx="11525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b="1" smtClean="0">
                <a:solidFill>
                  <a:srgbClr val="000000"/>
                </a:solidFill>
                <a:cs typeface="Arial" charset="0"/>
              </a:rPr>
              <a:t>reine Anschluss-kosten</a:t>
            </a:r>
          </a:p>
        </p:txBody>
      </p:sp>
      <p:sp>
        <p:nvSpPr>
          <p:cNvPr id="413717" name="Textfeld 26"/>
          <p:cNvSpPr txBox="1">
            <a:spLocks noChangeArrowheads="1"/>
          </p:cNvSpPr>
          <p:nvPr/>
        </p:nvSpPr>
        <p:spPr bwMode="auto">
          <a:xfrm>
            <a:off x="5292725" y="2168525"/>
            <a:ext cx="12239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b="1" smtClean="0">
                <a:solidFill>
                  <a:srgbClr val="000000"/>
                </a:solidFill>
                <a:cs typeface="Arial" charset="0"/>
              </a:rPr>
              <a:t>Erhöhung der Trassierungs-temperatur über Hoch-temperatur-leiterseile</a:t>
            </a:r>
          </a:p>
        </p:txBody>
      </p:sp>
      <p:sp>
        <p:nvSpPr>
          <p:cNvPr id="413718" name="Textfeld 20"/>
          <p:cNvSpPr txBox="1">
            <a:spLocks noChangeArrowheads="1"/>
          </p:cNvSpPr>
          <p:nvPr/>
        </p:nvSpPr>
        <p:spPr bwMode="auto">
          <a:xfrm>
            <a:off x="3600450" y="2060575"/>
            <a:ext cx="11525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b="1" smtClean="0">
                <a:solidFill>
                  <a:srgbClr val="000000"/>
                </a:solidFill>
                <a:cs typeface="Arial" charset="0"/>
              </a:rPr>
              <a:t>Leiterseil-monitoring über </a:t>
            </a:r>
          </a:p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b="1" smtClean="0">
                <a:solidFill>
                  <a:srgbClr val="000000"/>
                </a:solidFill>
                <a:cs typeface="Arial" charset="0"/>
              </a:rPr>
              <a:t>ASTROSE</a:t>
            </a:r>
          </a:p>
        </p:txBody>
      </p:sp>
      <p:cxnSp>
        <p:nvCxnSpPr>
          <p:cNvPr id="413719" name="Gerade Verbindung mit Pfeil 45"/>
          <p:cNvCxnSpPr>
            <a:cxnSpLocks noChangeShapeType="1"/>
          </p:cNvCxnSpPr>
          <p:nvPr/>
        </p:nvCxnSpPr>
        <p:spPr bwMode="auto">
          <a:xfrm flipV="1">
            <a:off x="1223963" y="2168525"/>
            <a:ext cx="0" cy="3195638"/>
          </a:xfrm>
          <a:prstGeom prst="straightConnector1">
            <a:avLst/>
          </a:prstGeom>
          <a:noFill/>
          <a:ln w="34925" algn="ctr">
            <a:solidFill>
              <a:srgbClr val="0050A6"/>
            </a:solidFill>
            <a:round/>
            <a:headEnd/>
            <a:tailEnd type="arrow" w="med" len="med"/>
          </a:ln>
        </p:spPr>
      </p:cxnSp>
      <p:pic>
        <p:nvPicPr>
          <p:cNvPr id="413720" name="Grafik 4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 rot="16200000" flipH="1">
            <a:off x="4787106" y="2120107"/>
            <a:ext cx="50006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721" name="Inhaltsplatzhalter 5" descr="Bild 3 (Sensorknoten auf 110kV-Leitung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gray">
          <a:xfrm>
            <a:off x="2735263" y="2133600"/>
            <a:ext cx="647700" cy="485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41372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35263" y="4149725"/>
            <a:ext cx="792162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72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375" y="3284538"/>
            <a:ext cx="811213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724" name="Inhaltsplatzhalter 22" descr="A004_Ma-CoN-Rlu_M13N.JPG"/>
          <p:cNvPicPr>
            <a:picLocks noChangeAspect="1"/>
          </p:cNvPicPr>
          <p:nvPr/>
        </p:nvPicPr>
        <p:blipFill>
          <a:blip r:embed="rId7" cstate="print"/>
          <a:srcRect t="124" r="21709" b="970"/>
          <a:stretch>
            <a:fillRect/>
          </a:stretch>
        </p:blipFill>
        <p:spPr bwMode="auto">
          <a:xfrm>
            <a:off x="7416800" y="2349500"/>
            <a:ext cx="576263" cy="973138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413725" name="Grafik 51" descr="A039_DSC01003.JPG"/>
          <p:cNvPicPr>
            <a:picLocks noChangeAspect="1"/>
          </p:cNvPicPr>
          <p:nvPr/>
        </p:nvPicPr>
        <p:blipFill>
          <a:blip r:embed="rId8" cstate="print"/>
          <a:srcRect l="15068" r="9615" b="22798"/>
          <a:stretch>
            <a:fillRect/>
          </a:stretch>
        </p:blipFill>
        <p:spPr bwMode="auto">
          <a:xfrm>
            <a:off x="7272338" y="4041775"/>
            <a:ext cx="792162" cy="61595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</p:pic>
      <p:cxnSp>
        <p:nvCxnSpPr>
          <p:cNvPr id="413726" name="Gerade Verbindung 74"/>
          <p:cNvCxnSpPr>
            <a:cxnSpLocks noChangeShapeType="1"/>
          </p:cNvCxnSpPr>
          <p:nvPr/>
        </p:nvCxnSpPr>
        <p:spPr bwMode="auto">
          <a:xfrm>
            <a:off x="4500563" y="1376363"/>
            <a:ext cx="22225" cy="4343400"/>
          </a:xfrm>
          <a:prstGeom prst="line">
            <a:avLst/>
          </a:prstGeom>
          <a:noFill/>
          <a:ln w="31750" algn="ctr">
            <a:solidFill>
              <a:srgbClr val="FF0000"/>
            </a:solidFill>
            <a:round/>
            <a:headEnd/>
            <a:tailEnd/>
          </a:ln>
        </p:spPr>
      </p:cxnSp>
      <p:sp>
        <p:nvSpPr>
          <p:cNvPr id="413727" name="Textfeld 25"/>
          <p:cNvSpPr txBox="1">
            <a:spLocks noChangeArrowheads="1"/>
          </p:cNvSpPr>
          <p:nvPr/>
        </p:nvSpPr>
        <p:spPr bwMode="auto">
          <a:xfrm>
            <a:off x="2808288" y="2924175"/>
            <a:ext cx="11525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b="1" smtClean="0">
                <a:solidFill>
                  <a:srgbClr val="000000"/>
                </a:solidFill>
                <a:cs typeface="Arial" charset="0"/>
              </a:rPr>
              <a:t>Erzeugungs-management</a:t>
            </a:r>
          </a:p>
        </p:txBody>
      </p:sp>
      <p:sp>
        <p:nvSpPr>
          <p:cNvPr id="413728" name="Textfeld 25"/>
          <p:cNvSpPr txBox="1">
            <a:spLocks noChangeArrowheads="1"/>
          </p:cNvSpPr>
          <p:nvPr/>
        </p:nvSpPr>
        <p:spPr bwMode="auto">
          <a:xfrm>
            <a:off x="4140200" y="2924175"/>
            <a:ext cx="11525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0"/>
              </a:spcAft>
              <a:buClrTx/>
              <a:buFontTx/>
              <a:buNone/>
            </a:pPr>
            <a:r>
              <a:rPr lang="de-DE" sz="1200" b="1" smtClean="0">
                <a:solidFill>
                  <a:srgbClr val="000000"/>
                </a:solidFill>
                <a:cs typeface="Arial" charset="0"/>
              </a:rPr>
              <a:t>Leiterseil-wechsel</a:t>
            </a:r>
          </a:p>
        </p:txBody>
      </p:sp>
      <p:sp>
        <p:nvSpPr>
          <p:cNvPr id="78" name="Textfeld 35"/>
          <p:cNvSpPr txBox="1">
            <a:spLocks noChangeArrowheads="1"/>
          </p:cNvSpPr>
          <p:nvPr/>
        </p:nvSpPr>
        <p:spPr bwMode="auto">
          <a:xfrm>
            <a:off x="4464050" y="1592263"/>
            <a:ext cx="28448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de-DE" sz="1100" b="1" kern="0">
                <a:solidFill>
                  <a:srgbClr val="FF0000"/>
                </a:solidFill>
                <a:cs typeface="Arial" charset="0"/>
              </a:rPr>
              <a:t>50 % Durchdringungsgrad</a:t>
            </a:r>
          </a:p>
        </p:txBody>
      </p:sp>
      <p:cxnSp>
        <p:nvCxnSpPr>
          <p:cNvPr id="413730" name="Gerade Verbindung mit Pfeil 78"/>
          <p:cNvCxnSpPr>
            <a:cxnSpLocks noChangeShapeType="1"/>
          </p:cNvCxnSpPr>
          <p:nvPr/>
        </p:nvCxnSpPr>
        <p:spPr bwMode="auto">
          <a:xfrm>
            <a:off x="1223963" y="5373688"/>
            <a:ext cx="2339975" cy="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 type="arrow" w="med" len="med"/>
            <a:tailEnd type="arrow" w="med" len="med"/>
          </a:ln>
        </p:spPr>
      </p:cxnSp>
      <p:sp>
        <p:nvSpPr>
          <p:cNvPr id="80" name="Textfeld 40"/>
          <p:cNvSpPr txBox="1">
            <a:spLocks noChangeArrowheads="1"/>
          </p:cNvSpPr>
          <p:nvPr/>
        </p:nvSpPr>
        <p:spPr bwMode="auto">
          <a:xfrm>
            <a:off x="1439863" y="5084763"/>
            <a:ext cx="2052637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de-DE" sz="1100" b="1" kern="0">
                <a:solidFill>
                  <a:srgbClr val="FF0000"/>
                </a:solidFill>
                <a:cs typeface="Arial" charset="0"/>
              </a:rPr>
              <a:t>Netzoptimierung</a:t>
            </a:r>
          </a:p>
        </p:txBody>
      </p:sp>
      <p:cxnSp>
        <p:nvCxnSpPr>
          <p:cNvPr id="413732" name="Gerade Verbindung mit Pfeil 80"/>
          <p:cNvCxnSpPr>
            <a:cxnSpLocks noChangeShapeType="1"/>
          </p:cNvCxnSpPr>
          <p:nvPr/>
        </p:nvCxnSpPr>
        <p:spPr bwMode="auto">
          <a:xfrm>
            <a:off x="3600450" y="5373688"/>
            <a:ext cx="2790825" cy="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 type="arrow" w="med" len="med"/>
            <a:tailEnd type="arrow" w="med" len="med"/>
          </a:ln>
        </p:spPr>
      </p:cxnSp>
      <p:sp>
        <p:nvSpPr>
          <p:cNvPr id="82" name="Textfeld 42"/>
          <p:cNvSpPr txBox="1">
            <a:spLocks noChangeArrowheads="1"/>
          </p:cNvSpPr>
          <p:nvPr/>
        </p:nvSpPr>
        <p:spPr bwMode="auto">
          <a:xfrm>
            <a:off x="4535488" y="5084763"/>
            <a:ext cx="2449512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de-DE" sz="1100" b="1" kern="0">
                <a:solidFill>
                  <a:srgbClr val="FF0000"/>
                </a:solidFill>
                <a:cs typeface="Arial" charset="0"/>
              </a:rPr>
              <a:t>Netzverstärkung</a:t>
            </a:r>
          </a:p>
        </p:txBody>
      </p:sp>
      <p:cxnSp>
        <p:nvCxnSpPr>
          <p:cNvPr id="413734" name="Gerade Verbindung mit Pfeil 82"/>
          <p:cNvCxnSpPr>
            <a:cxnSpLocks noChangeShapeType="1"/>
          </p:cNvCxnSpPr>
          <p:nvPr/>
        </p:nvCxnSpPr>
        <p:spPr bwMode="auto">
          <a:xfrm>
            <a:off x="6372225" y="5373688"/>
            <a:ext cx="1763713" cy="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 type="arrow" w="med" len="med"/>
            <a:tailEnd type="arrow" w="med" len="med"/>
          </a:ln>
        </p:spPr>
      </p:cxnSp>
      <p:sp>
        <p:nvSpPr>
          <p:cNvPr id="84" name="Textfeld 45"/>
          <p:cNvSpPr txBox="1">
            <a:spLocks noChangeArrowheads="1"/>
          </p:cNvSpPr>
          <p:nvPr/>
        </p:nvSpPr>
        <p:spPr bwMode="auto">
          <a:xfrm>
            <a:off x="6804025" y="5121275"/>
            <a:ext cx="2447925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de-DE" sz="1100" b="1" kern="0">
                <a:solidFill>
                  <a:srgbClr val="FF0000"/>
                </a:solidFill>
                <a:cs typeface="Arial" charset="0"/>
              </a:rPr>
              <a:t>Netzausbau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ichtungspfeil 11"/>
          <p:cNvSpPr>
            <a:spLocks noChangeAspect="1"/>
          </p:cNvSpPr>
          <p:nvPr/>
        </p:nvSpPr>
        <p:spPr bwMode="auto">
          <a:xfrm>
            <a:off x="540000" y="1620000"/>
            <a:ext cx="1508235" cy="720000"/>
          </a:xfrm>
          <a:prstGeom prst="homePlate">
            <a:avLst>
              <a:gd name="adj" fmla="val 26491"/>
            </a:avLst>
          </a:prstGeom>
          <a:solidFill>
            <a:schemeClr val="tx2"/>
          </a:solidFill>
          <a:ln w="635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/>
          <a:p>
            <a:pPr>
              <a:buClr>
                <a:srgbClr val="FFDD00"/>
              </a:buClr>
              <a:defRPr/>
            </a:pPr>
            <a:r>
              <a:rPr lang="de-DE" sz="1200" b="1" dirty="0" smtClean="0">
                <a:solidFill>
                  <a:srgbClr val="FFFFFF"/>
                </a:solidFill>
                <a:latin typeface="Arial"/>
              </a:rPr>
              <a:t>Hochtemperatur-</a:t>
            </a:r>
            <a:r>
              <a:rPr lang="de-DE" sz="1200" b="1" dirty="0">
                <a:solidFill>
                  <a:srgbClr val="FFFFFF"/>
                </a:solidFill>
                <a:latin typeface="Arial"/>
              </a:rPr>
              <a:t/>
            </a:r>
            <a:br>
              <a:rPr lang="de-DE" sz="1200" b="1" dirty="0">
                <a:solidFill>
                  <a:srgbClr val="FFFFFF"/>
                </a:solidFill>
                <a:latin typeface="Arial"/>
              </a:rPr>
            </a:br>
            <a:r>
              <a:rPr lang="de-DE" sz="1200" b="1" dirty="0">
                <a:solidFill>
                  <a:srgbClr val="FFFFFF"/>
                </a:solidFill>
                <a:latin typeface="Arial"/>
              </a:rPr>
              <a:t>leiterseile (HTLS)</a:t>
            </a:r>
          </a:p>
        </p:txBody>
      </p:sp>
      <p:sp>
        <p:nvSpPr>
          <p:cNvPr id="13" name="Richtungspfeil 12"/>
          <p:cNvSpPr>
            <a:spLocks noChangeAspect="1"/>
          </p:cNvSpPr>
          <p:nvPr/>
        </p:nvSpPr>
        <p:spPr bwMode="auto">
          <a:xfrm>
            <a:off x="543029" y="2484000"/>
            <a:ext cx="1505774" cy="720000"/>
          </a:xfrm>
          <a:prstGeom prst="homePlate">
            <a:avLst>
              <a:gd name="adj" fmla="val 26491"/>
            </a:avLst>
          </a:prstGeom>
          <a:solidFill>
            <a:schemeClr val="tx2"/>
          </a:solidFill>
          <a:ln w="635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/>
          <a:p>
            <a:pPr>
              <a:buClr>
                <a:srgbClr val="FFDD00"/>
              </a:buClr>
              <a:defRPr/>
            </a:pPr>
            <a:r>
              <a:rPr lang="de-DE" sz="1200" b="1" dirty="0" smtClean="0">
                <a:solidFill>
                  <a:srgbClr val="FFFFFF"/>
                </a:solidFill>
                <a:latin typeface="Arial"/>
              </a:rPr>
              <a:t>ASTROSE</a:t>
            </a:r>
            <a:endParaRPr lang="de-DE" sz="1200" b="1" dirty="0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15" name="Grafik 2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 rot="16200000" flipH="1">
            <a:off x="7274927" y="1518162"/>
            <a:ext cx="750722" cy="9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feld 15"/>
          <p:cNvSpPr txBox="1">
            <a:spLocks noChangeArrowheads="1"/>
          </p:cNvSpPr>
          <p:nvPr/>
        </p:nvSpPr>
        <p:spPr bwMode="auto">
          <a:xfrm>
            <a:off x="2435976" y="1620000"/>
            <a:ext cx="4320480" cy="720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FFDD00"/>
              </a:buClr>
            </a:pPr>
            <a:r>
              <a:rPr lang="de-DE" sz="1200" dirty="0">
                <a:solidFill>
                  <a:srgbClr val="000000"/>
                </a:solidFill>
                <a:latin typeface="Arial"/>
              </a:rPr>
              <a:t>Erhöhung des höchsten </a:t>
            </a:r>
            <a:r>
              <a:rPr lang="de-DE" sz="1200" dirty="0" smtClean="0">
                <a:solidFill>
                  <a:srgbClr val="000000"/>
                </a:solidFill>
                <a:latin typeface="Arial"/>
              </a:rPr>
              <a:t>Normaltemperaturbereiches </a:t>
            </a:r>
            <a:r>
              <a:rPr lang="de-DE" sz="1200" dirty="0">
                <a:solidFill>
                  <a:srgbClr val="000000"/>
                </a:solidFill>
                <a:latin typeface="Arial"/>
              </a:rPr>
              <a:t>von 80°C auf </a:t>
            </a:r>
            <a:r>
              <a:rPr lang="de-DE" sz="1200" dirty="0" smtClean="0">
                <a:solidFill>
                  <a:srgbClr val="000000"/>
                </a:solidFill>
                <a:latin typeface="Arial"/>
              </a:rPr>
              <a:t>Temperaturbereiche </a:t>
            </a:r>
            <a:r>
              <a:rPr lang="de-DE" sz="1200" dirty="0">
                <a:solidFill>
                  <a:srgbClr val="000000"/>
                </a:solidFill>
                <a:latin typeface="Arial"/>
              </a:rPr>
              <a:t>bis ~ </a:t>
            </a:r>
            <a:r>
              <a:rPr lang="de-DE" sz="1200" dirty="0" smtClean="0">
                <a:solidFill>
                  <a:srgbClr val="000000"/>
                </a:solidFill>
                <a:latin typeface="Arial"/>
              </a:rPr>
              <a:t>150°C zur Erhöhung der Leitungskapazität</a:t>
            </a:r>
            <a:endParaRPr lang="de-DE" sz="120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Textfeld 16"/>
          <p:cNvSpPr txBox="1">
            <a:spLocks noChangeArrowheads="1"/>
          </p:cNvSpPr>
          <p:nvPr/>
        </p:nvSpPr>
        <p:spPr bwMode="auto">
          <a:xfrm>
            <a:off x="2435976" y="2484000"/>
            <a:ext cx="4320000" cy="720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FFDD00"/>
              </a:buClr>
            </a:pPr>
            <a:r>
              <a:rPr lang="de-DE" sz="1200" dirty="0">
                <a:solidFill>
                  <a:srgbClr val="000000"/>
                </a:solidFill>
                <a:latin typeface="Arial"/>
              </a:rPr>
              <a:t>Nutzung </a:t>
            </a:r>
            <a:r>
              <a:rPr lang="de-DE" sz="1200" dirty="0" smtClean="0">
                <a:solidFill>
                  <a:srgbClr val="000000"/>
                </a:solidFill>
                <a:latin typeface="Arial"/>
              </a:rPr>
              <a:t>der Wettereinflüsse (Kühlung</a:t>
            </a:r>
            <a:r>
              <a:rPr lang="de-DE" sz="1200" dirty="0">
                <a:solidFill>
                  <a:srgbClr val="000000"/>
                </a:solidFill>
                <a:latin typeface="Arial"/>
              </a:rPr>
              <a:t>) </a:t>
            </a:r>
            <a:r>
              <a:rPr lang="de-DE" sz="1200" dirty="0" smtClean="0">
                <a:solidFill>
                  <a:srgbClr val="000000"/>
                </a:solidFill>
                <a:latin typeface="Arial"/>
              </a:rPr>
              <a:t>mit </a:t>
            </a:r>
            <a:r>
              <a:rPr lang="de-DE" sz="1200" dirty="0">
                <a:solidFill>
                  <a:srgbClr val="000000"/>
                </a:solidFill>
                <a:latin typeface="Arial"/>
              </a:rPr>
              <a:t>Ziel höherer </a:t>
            </a:r>
            <a:r>
              <a:rPr lang="de-DE" sz="1200" dirty="0" smtClean="0">
                <a:solidFill>
                  <a:srgbClr val="000000"/>
                </a:solidFill>
                <a:latin typeface="Arial"/>
              </a:rPr>
              <a:t>Auslastung.  Direkte Messung von Temperatur und Durchhang über intelligente </a:t>
            </a:r>
            <a:r>
              <a:rPr lang="de-DE" sz="1200" dirty="0">
                <a:solidFill>
                  <a:srgbClr val="000000"/>
                </a:solidFill>
                <a:latin typeface="Arial"/>
              </a:rPr>
              <a:t>Sensoren</a:t>
            </a:r>
          </a:p>
        </p:txBody>
      </p:sp>
      <p:sp>
        <p:nvSpPr>
          <p:cNvPr id="24" name="Richtungspfeil 23"/>
          <p:cNvSpPr>
            <a:spLocks noChangeAspect="1"/>
          </p:cNvSpPr>
          <p:nvPr/>
        </p:nvSpPr>
        <p:spPr bwMode="auto">
          <a:xfrm>
            <a:off x="543029" y="3347848"/>
            <a:ext cx="1505774" cy="720000"/>
          </a:xfrm>
          <a:prstGeom prst="homePlate">
            <a:avLst>
              <a:gd name="adj" fmla="val 26491"/>
            </a:avLst>
          </a:prstGeom>
          <a:solidFill>
            <a:schemeClr val="tx2"/>
          </a:solidFill>
          <a:ln w="635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/>
          <a:p>
            <a:pPr>
              <a:spcAft>
                <a:spcPts val="0"/>
              </a:spcAft>
              <a:buClr>
                <a:srgbClr val="FFDD00"/>
              </a:buClr>
              <a:defRPr/>
            </a:pPr>
            <a:r>
              <a:rPr lang="de-DE" sz="1200" b="1" dirty="0" smtClean="0">
                <a:solidFill>
                  <a:srgbClr val="FFFFFF"/>
                </a:solidFill>
                <a:latin typeface="Arial"/>
              </a:rPr>
              <a:t>Feldstudie</a:t>
            </a:r>
          </a:p>
          <a:p>
            <a:pPr>
              <a:spcAft>
                <a:spcPts val="0"/>
              </a:spcAft>
              <a:buClr>
                <a:srgbClr val="FFDD00"/>
              </a:buClr>
              <a:defRPr/>
            </a:pPr>
            <a:r>
              <a:rPr lang="de-DE" sz="1200" b="1" dirty="0" smtClean="0">
                <a:solidFill>
                  <a:srgbClr val="FFFFFF"/>
                </a:solidFill>
                <a:latin typeface="Arial"/>
              </a:rPr>
              <a:t>Intelligentes Nieder- </a:t>
            </a:r>
          </a:p>
          <a:p>
            <a:pPr>
              <a:spcAft>
                <a:spcPts val="0"/>
              </a:spcAft>
              <a:buClr>
                <a:srgbClr val="FFDD00"/>
              </a:buClr>
              <a:defRPr/>
            </a:pPr>
            <a:r>
              <a:rPr lang="de-DE" sz="1200" b="1" dirty="0" smtClean="0">
                <a:solidFill>
                  <a:srgbClr val="FFFFFF"/>
                </a:solidFill>
                <a:latin typeface="Arial"/>
              </a:rPr>
              <a:t>spannungsnetz</a:t>
            </a:r>
            <a:endParaRPr lang="de-DE" sz="120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27" name="Textfeld 16"/>
          <p:cNvSpPr txBox="1">
            <a:spLocks noChangeArrowheads="1"/>
          </p:cNvSpPr>
          <p:nvPr/>
        </p:nvSpPr>
        <p:spPr bwMode="auto">
          <a:xfrm>
            <a:off x="2435760" y="3348995"/>
            <a:ext cx="4320000" cy="720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lvl="1" indent="0" eaLnBrk="1" hangingPunct="1">
              <a:buClr>
                <a:srgbClr val="FFDD00"/>
              </a:buClr>
            </a:pPr>
            <a:r>
              <a:rPr lang="de-DE" sz="1200" dirty="0" smtClean="0">
                <a:solidFill>
                  <a:srgbClr val="000000"/>
                </a:solidFill>
              </a:rPr>
              <a:t>Einsatztest neuer Komponenten für Messung, Regelung und Speicherung</a:t>
            </a:r>
            <a:r>
              <a:rPr lang="de-DE" sz="1200" dirty="0">
                <a:solidFill>
                  <a:srgbClr val="000000"/>
                </a:solidFill>
                <a:latin typeface="Arial Narrow" pitchFamily="34" charset="0"/>
              </a:rPr>
              <a:t/>
            </a:r>
            <a:br>
              <a:rPr lang="de-DE" sz="1200" dirty="0">
                <a:solidFill>
                  <a:srgbClr val="000000"/>
                </a:solidFill>
                <a:latin typeface="Arial Narrow" pitchFamily="34" charset="0"/>
              </a:rPr>
            </a:br>
            <a:r>
              <a:rPr lang="de-DE" sz="1200" dirty="0">
                <a:solidFill>
                  <a:srgbClr val="000000"/>
                </a:solidFill>
                <a:latin typeface="Arial Narrow" pitchFamily="34" charset="0"/>
              </a:rPr>
              <a:t>- </a:t>
            </a:r>
            <a:r>
              <a:rPr lang="de-DE" sz="1200" dirty="0" smtClean="0">
                <a:solidFill>
                  <a:srgbClr val="000000"/>
                </a:solidFill>
              </a:rPr>
              <a:t>Sammlung von Betriebserfahrung </a:t>
            </a:r>
            <a:endParaRPr lang="de-DE" sz="1200" dirty="0">
              <a:solidFill>
                <a:srgbClr val="000000"/>
              </a:solidFill>
            </a:endParaRPr>
          </a:p>
        </p:txBody>
      </p:sp>
      <p:pic>
        <p:nvPicPr>
          <p:cNvPr id="28" name="Inhaltsplatzhalter 5" descr="Bild 3 (Sensorknoten auf 110kV-Leitung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gray">
          <a:xfrm>
            <a:off x="7164288" y="2492976"/>
            <a:ext cx="959999" cy="720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30" name="Picture 7" descr="C:\Dokumente und Einstellungen\H103617\Desktop\netz_angepasst-PlauenNETZ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0519" y="3351748"/>
            <a:ext cx="1011881" cy="725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2" name="Richtungspfeil 31"/>
          <p:cNvSpPr>
            <a:spLocks noChangeAspect="1"/>
          </p:cNvSpPr>
          <p:nvPr/>
        </p:nvSpPr>
        <p:spPr bwMode="auto">
          <a:xfrm>
            <a:off x="543029" y="4212000"/>
            <a:ext cx="1505774" cy="720000"/>
          </a:xfrm>
          <a:prstGeom prst="homePlate">
            <a:avLst>
              <a:gd name="adj" fmla="val 26491"/>
            </a:avLst>
          </a:prstGeom>
          <a:solidFill>
            <a:schemeClr val="tx2"/>
          </a:solidFill>
          <a:ln w="635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/>
          <a:p>
            <a:pPr>
              <a:spcAft>
                <a:spcPts val="0"/>
              </a:spcAft>
              <a:buClr>
                <a:srgbClr val="FFDD00"/>
              </a:buClr>
              <a:defRPr/>
            </a:pPr>
            <a:r>
              <a:rPr lang="de-DE" sz="1200" b="1" dirty="0" smtClean="0">
                <a:solidFill>
                  <a:srgbClr val="FFFFFF"/>
                </a:solidFill>
                <a:latin typeface="Arial"/>
              </a:rPr>
              <a:t>Regelbare</a:t>
            </a:r>
          </a:p>
          <a:p>
            <a:pPr>
              <a:spcAft>
                <a:spcPts val="0"/>
              </a:spcAft>
              <a:buClr>
                <a:srgbClr val="FFDD00"/>
              </a:buClr>
              <a:defRPr/>
            </a:pPr>
            <a:r>
              <a:rPr lang="de-DE" sz="1200" b="1" dirty="0" smtClean="0">
                <a:solidFill>
                  <a:srgbClr val="FFFFFF"/>
                </a:solidFill>
                <a:latin typeface="Arial"/>
              </a:rPr>
              <a:t>Ortsnetz-</a:t>
            </a:r>
            <a:br>
              <a:rPr lang="de-DE" sz="1200" b="1" dirty="0" smtClean="0">
                <a:solidFill>
                  <a:srgbClr val="FFFFFF"/>
                </a:solidFill>
                <a:latin typeface="Arial"/>
              </a:rPr>
            </a:br>
            <a:r>
              <a:rPr lang="de-DE" sz="1200" b="1" dirty="0" err="1" smtClean="0">
                <a:solidFill>
                  <a:srgbClr val="FFFFFF"/>
                </a:solidFill>
                <a:latin typeface="Arial"/>
              </a:rPr>
              <a:t>trafos</a:t>
            </a:r>
            <a:endParaRPr lang="de-DE" sz="120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33" name="Textfeld 16"/>
          <p:cNvSpPr txBox="1">
            <a:spLocks noChangeArrowheads="1"/>
          </p:cNvSpPr>
          <p:nvPr/>
        </p:nvSpPr>
        <p:spPr bwMode="auto">
          <a:xfrm>
            <a:off x="2435760" y="4212000"/>
            <a:ext cx="4320000" cy="720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lvl="1" indent="0" eaLnBrk="1" hangingPunct="1">
              <a:buClr>
                <a:srgbClr val="FFDD00"/>
              </a:buClr>
            </a:pPr>
            <a:r>
              <a:rPr lang="de-DE" sz="1200" dirty="0" smtClean="0">
                <a:solidFill>
                  <a:srgbClr val="000000"/>
                </a:solidFill>
              </a:rPr>
              <a:t>Stufenlose Spannungsanpassung niederspannungsseitig unter Last bei Einhaltung der gewohnten Betriebseigenschaften</a:t>
            </a:r>
            <a:endParaRPr lang="de-DE" sz="1200" dirty="0">
              <a:solidFill>
                <a:srgbClr val="000000"/>
              </a:solidFill>
            </a:endParaRPr>
          </a:p>
        </p:txBody>
      </p:sp>
      <p:pic>
        <p:nvPicPr>
          <p:cNvPr id="524289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076696" y="4254090"/>
            <a:ext cx="864097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Foliennummernplatzhalter 22"/>
          <p:cNvSpPr txBox="1">
            <a:spLocks/>
          </p:cNvSpPr>
          <p:nvPr/>
        </p:nvSpPr>
        <p:spPr>
          <a:xfrm>
            <a:off x="8154434" y="6416792"/>
            <a:ext cx="575742" cy="288000"/>
          </a:xfrm>
          <a:prstGeom prst="rect">
            <a:avLst/>
          </a:prstGeom>
        </p:spPr>
        <p:txBody>
          <a:bodyPr/>
          <a:lstStyle/>
          <a:p>
            <a:pPr>
              <a:spcAft>
                <a:spcPct val="0"/>
              </a:spcAft>
              <a:buClrTx/>
              <a:buFontTx/>
              <a:buNone/>
              <a:defRPr/>
            </a:pPr>
            <a:r>
              <a:rPr lang="de-DE" sz="800" dirty="0" smtClean="0">
                <a:solidFill>
                  <a:srgbClr val="000000"/>
                </a:solidFill>
                <a:latin typeface="Arial" pitchFamily="34" charset="0"/>
              </a:rPr>
              <a:t>Seite </a:t>
            </a:r>
            <a:fld id="{206D1A15-18B5-4391-9C67-672921F12EF2}" type="slidenum">
              <a:rPr lang="de-DE" sz="800" smtClean="0">
                <a:solidFill>
                  <a:srgbClr val="000000"/>
                </a:solidFill>
                <a:latin typeface="Arial" pitchFamily="34" charset="0"/>
              </a:rPr>
              <a:pPr>
                <a:spcAft>
                  <a:spcPct val="0"/>
                </a:spcAft>
                <a:buClrTx/>
                <a:buFontTx/>
                <a:buNone/>
                <a:defRPr/>
              </a:pPr>
              <a:t>12</a:t>
            </a:fld>
            <a:endParaRPr lang="de-DE" sz="8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8" name="Datumsplatzhalter 21"/>
          <p:cNvSpPr txBox="1">
            <a:spLocks/>
          </p:cNvSpPr>
          <p:nvPr/>
        </p:nvSpPr>
        <p:spPr>
          <a:xfrm>
            <a:off x="7246584" y="6417904"/>
            <a:ext cx="755712" cy="288000"/>
          </a:xfrm>
          <a:prstGeom prst="rect">
            <a:avLst/>
          </a:prstGeom>
        </p:spPr>
        <p:txBody>
          <a:bodyPr/>
          <a:lstStyle/>
          <a:p>
            <a:pPr>
              <a:spcAft>
                <a:spcPct val="0"/>
              </a:spcAft>
              <a:buClrTx/>
              <a:buFontTx/>
              <a:buNone/>
              <a:defRPr/>
            </a:pPr>
            <a:r>
              <a:rPr lang="de-DE" sz="800" dirty="0" smtClean="0">
                <a:solidFill>
                  <a:srgbClr val="000000"/>
                </a:solidFill>
                <a:latin typeface="Arial" pitchFamily="34" charset="0"/>
              </a:rPr>
              <a:t>07.03.2012</a:t>
            </a:r>
            <a:endParaRPr lang="de-DE" sz="8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1" name="Richtungspfeil 20"/>
          <p:cNvSpPr>
            <a:spLocks noChangeAspect="1"/>
          </p:cNvSpPr>
          <p:nvPr/>
        </p:nvSpPr>
        <p:spPr bwMode="auto">
          <a:xfrm>
            <a:off x="543029" y="5076000"/>
            <a:ext cx="1505774" cy="720000"/>
          </a:xfrm>
          <a:prstGeom prst="homePlate">
            <a:avLst>
              <a:gd name="adj" fmla="val 26491"/>
            </a:avLst>
          </a:prstGeom>
          <a:solidFill>
            <a:schemeClr val="tx2"/>
          </a:solidFill>
          <a:ln w="635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/>
          <a:p>
            <a:pPr>
              <a:spcAft>
                <a:spcPts val="0"/>
              </a:spcAft>
              <a:buClr>
                <a:srgbClr val="FFDD00"/>
              </a:buClr>
              <a:defRPr/>
            </a:pPr>
            <a:r>
              <a:rPr lang="de-DE" sz="1200" b="1" dirty="0" smtClean="0">
                <a:solidFill>
                  <a:srgbClr val="FFFFFF"/>
                </a:solidFill>
                <a:latin typeface="Arial"/>
              </a:rPr>
              <a:t>Verknüpfung</a:t>
            </a:r>
          </a:p>
          <a:p>
            <a:pPr>
              <a:spcAft>
                <a:spcPts val="0"/>
              </a:spcAft>
              <a:buClr>
                <a:srgbClr val="FFDD00"/>
              </a:buClr>
              <a:defRPr/>
            </a:pPr>
            <a:r>
              <a:rPr lang="de-DE" sz="1200" b="1" dirty="0" smtClean="0">
                <a:solidFill>
                  <a:srgbClr val="FFFFFF"/>
                </a:solidFill>
                <a:latin typeface="Arial"/>
              </a:rPr>
              <a:t>Anschlussobjekte</a:t>
            </a:r>
          </a:p>
          <a:p>
            <a:pPr>
              <a:spcAft>
                <a:spcPts val="0"/>
              </a:spcAft>
              <a:buClr>
                <a:srgbClr val="FFDD00"/>
              </a:buClr>
              <a:defRPr/>
            </a:pPr>
            <a:r>
              <a:rPr lang="de-DE" sz="1200" b="1" dirty="0" smtClean="0">
                <a:solidFill>
                  <a:srgbClr val="FFFFFF"/>
                </a:solidFill>
                <a:latin typeface="Arial"/>
              </a:rPr>
              <a:t>IS/U und GIS</a:t>
            </a:r>
            <a:endParaRPr lang="de-DE" sz="120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22" name="Textfeld 16"/>
          <p:cNvSpPr txBox="1">
            <a:spLocks noChangeArrowheads="1"/>
          </p:cNvSpPr>
          <p:nvPr/>
        </p:nvSpPr>
        <p:spPr bwMode="auto">
          <a:xfrm>
            <a:off x="2435760" y="5076000"/>
            <a:ext cx="4320000" cy="720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lvl="1" indent="0" eaLnBrk="1" hangingPunct="1">
              <a:buClr>
                <a:srgbClr val="FFDD00"/>
              </a:buClr>
            </a:pPr>
            <a:r>
              <a:rPr lang="de-DE" sz="1200" dirty="0" smtClean="0">
                <a:solidFill>
                  <a:srgbClr val="000000"/>
                </a:solidFill>
              </a:rPr>
              <a:t>Nutzung von Smart-Meter-Daten zur Netzplanung im GIS; wissenschaftliche Begleitung zur Analyse des hinreichenden Durchdringungsgrads mit intelligenter Zähltechnik</a:t>
            </a:r>
            <a:endParaRPr lang="de-DE" sz="1200" dirty="0">
              <a:solidFill>
                <a:srgbClr val="000000"/>
              </a:solidFill>
            </a:endParaRPr>
          </a:p>
        </p:txBody>
      </p:sp>
      <p:sp>
        <p:nvSpPr>
          <p:cNvPr id="45" name="Rectangle 2"/>
          <p:cNvSpPr txBox="1">
            <a:spLocks noChangeArrowheads="1"/>
          </p:cNvSpPr>
          <p:nvPr/>
        </p:nvSpPr>
        <p:spPr bwMode="gray">
          <a:xfrm>
            <a:off x="665163" y="368660"/>
            <a:ext cx="8151812" cy="89893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18000" rIns="0" bIns="0" numCol="1" anchor="t" anchorCtr="0" compatLnSpc="1">
            <a:prstTxWarp prst="textNoShape">
              <a:avLst/>
            </a:prstTxWarp>
          </a:bodyPr>
          <a:lstStyle/>
          <a:p>
            <a:pPr eaLnBrk="0" hangingPunct="0">
              <a:buClr>
                <a:srgbClr val="FFDD00"/>
              </a:buClr>
            </a:pPr>
            <a:r>
              <a:rPr lang="de-DE" sz="2400" dirty="0" smtClean="0">
                <a:solidFill>
                  <a:srgbClr val="0050A6"/>
                </a:solidFill>
                <a:latin typeface="Arial"/>
              </a:rPr>
              <a:t>Wir forschen gemeinsam mit Partnern in allen Bundesländern des Netzgebietes:</a:t>
            </a:r>
            <a:endParaRPr lang="de-DE" sz="2400" dirty="0">
              <a:solidFill>
                <a:srgbClr val="0050A6"/>
              </a:solidFill>
              <a:latin typeface="Arial"/>
            </a:endParaRPr>
          </a:p>
        </p:txBody>
      </p:sp>
      <p:pic>
        <p:nvPicPr>
          <p:cNvPr id="46" name="Picture 5" descr="http://upload.wikimedia.org/wikipedia/commons/thumb/9/9a/Intelligenter_zaehler-_Smart_meter.jpg/220px-Intelligenter_zaehler-_Smart_meter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5085184"/>
            <a:ext cx="612068" cy="893063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0"/>
          </p:nvPr>
        </p:nvSpPr>
        <p:spPr>
          <a:xfrm>
            <a:off x="755650" y="1628775"/>
            <a:ext cx="4608513" cy="4248150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de-DE" dirty="0" smtClean="0"/>
              <a:t>Ziel:</a:t>
            </a:r>
          </a:p>
          <a:p>
            <a:pPr lvl="1">
              <a:defRPr/>
            </a:pPr>
            <a:r>
              <a:rPr lang="de-DE" dirty="0" smtClean="0"/>
              <a:t>optimale und sichere Ausschöpfung der thermischen Belastungsreserven von Freileitungen</a:t>
            </a:r>
          </a:p>
          <a:p>
            <a:pPr>
              <a:defRPr/>
            </a:pPr>
            <a:r>
              <a:rPr lang="de-DE" dirty="0" smtClean="0"/>
              <a:t>Stand:</a:t>
            </a:r>
          </a:p>
          <a:p>
            <a:pPr lvl="1">
              <a:defRPr/>
            </a:pPr>
            <a:r>
              <a:rPr lang="de-DE" dirty="0" smtClean="0"/>
              <a:t>während des 3-jährigen Forschungs-</a:t>
            </a:r>
            <a:r>
              <a:rPr lang="de-DE" dirty="0" err="1" smtClean="0"/>
              <a:t>projektes</a:t>
            </a:r>
            <a:r>
              <a:rPr lang="de-DE" dirty="0" smtClean="0"/>
              <a:t> wurde die Technologie erfolgreich entwickelt</a:t>
            </a:r>
          </a:p>
          <a:p>
            <a:pPr lvl="1">
              <a:defRPr/>
            </a:pPr>
            <a:r>
              <a:rPr lang="de-DE" dirty="0" smtClean="0"/>
              <a:t>Publikationen in Fachzeitschriften</a:t>
            </a:r>
          </a:p>
          <a:p>
            <a:pPr>
              <a:defRPr/>
            </a:pPr>
            <a:r>
              <a:rPr lang="de-DE" dirty="0" smtClean="0"/>
              <a:t>Nächste Schritte:</a:t>
            </a:r>
          </a:p>
          <a:p>
            <a:pPr lvl="1">
              <a:defRPr/>
            </a:pPr>
            <a:r>
              <a:rPr lang="de-DE" dirty="0" smtClean="0"/>
              <a:t>Ausrüstung von 2 Pilotleitungen, </a:t>
            </a:r>
            <a:br>
              <a:rPr lang="de-DE" dirty="0" smtClean="0"/>
            </a:br>
            <a:r>
              <a:rPr lang="de-DE" dirty="0" smtClean="0"/>
              <a:t>eine davon im Erzgebirgskreis </a:t>
            </a:r>
            <a:br>
              <a:rPr lang="de-DE" dirty="0" smtClean="0"/>
            </a:br>
            <a:r>
              <a:rPr lang="de-DE" dirty="0" smtClean="0"/>
              <a:t>(</a:t>
            </a:r>
            <a:r>
              <a:rPr lang="de-DE" dirty="0" err="1" smtClean="0"/>
              <a:t>Pockau-Zschopau</a:t>
            </a:r>
            <a:r>
              <a:rPr lang="de-DE" dirty="0" smtClean="0"/>
              <a:t>, </a:t>
            </a:r>
            <a:r>
              <a:rPr lang="de-DE" dirty="0" err="1" smtClean="0"/>
              <a:t>Niederwiesa</a:t>
            </a:r>
            <a:r>
              <a:rPr lang="de-DE" dirty="0" smtClean="0"/>
              <a:t>)</a:t>
            </a:r>
          </a:p>
          <a:p>
            <a:pPr lvl="1">
              <a:defRPr/>
            </a:pPr>
            <a:r>
              <a:rPr lang="de-DE" dirty="0" smtClean="0"/>
              <a:t>Einbindung in Netzleitsystem</a:t>
            </a:r>
          </a:p>
        </p:txBody>
      </p:sp>
      <p:sp>
        <p:nvSpPr>
          <p:cNvPr id="419843" name="Rectangle 3"/>
          <p:cNvSpPr>
            <a:spLocks noGrp="1" noChangeArrowheads="1"/>
          </p:cNvSpPr>
          <p:nvPr>
            <p:ph type="title"/>
          </p:nvPr>
        </p:nvSpPr>
        <p:spPr>
          <a:xfrm>
            <a:off x="684213" y="296652"/>
            <a:ext cx="7775575" cy="1079500"/>
          </a:xfrm>
        </p:spPr>
        <p:txBody>
          <a:bodyPr/>
          <a:lstStyle/>
          <a:p>
            <a:r>
              <a:rPr lang="de-DE" sz="2400" dirty="0" smtClean="0"/>
              <a:t>Beispiel Netzoptimierung: ASTROSE</a:t>
            </a:r>
            <a:r>
              <a:rPr lang="de-DE" b="1" dirty="0" smtClean="0"/>
              <a:t/>
            </a:r>
            <a:br>
              <a:rPr lang="de-DE" b="1" dirty="0" smtClean="0"/>
            </a:br>
            <a:r>
              <a:rPr lang="de-DE" sz="2000" dirty="0" smtClean="0"/>
              <a:t>(Autarkes Sensornetzwerk zum Monitoring in der Energietechnik) </a:t>
            </a:r>
          </a:p>
        </p:txBody>
      </p:sp>
      <p:pic>
        <p:nvPicPr>
          <p:cNvPr id="419844" name="Inhaltsplatzhalter 5" descr="Bild 3 (Sensorknoten auf 110kV-Leitung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gray">
          <a:xfrm>
            <a:off x="5364163" y="2204864"/>
            <a:ext cx="3435350" cy="23764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5" name="Datumsplatzhalter 6"/>
          <p:cNvSpPr txBox="1">
            <a:spLocks/>
          </p:cNvSpPr>
          <p:nvPr/>
        </p:nvSpPr>
        <p:spPr>
          <a:xfrm>
            <a:off x="7343775" y="6300788"/>
            <a:ext cx="757238" cy="287337"/>
          </a:xfrm>
          <a:prstGeom prst="rect">
            <a:avLst/>
          </a:prstGeom>
        </p:spPr>
        <p:txBody>
          <a:bodyPr/>
          <a:lstStyle/>
          <a:p>
            <a:pPr>
              <a:buClr>
                <a:srgbClr val="FFDD00"/>
              </a:buClr>
              <a:defRPr/>
            </a:pPr>
            <a:fld id="{F64164AD-BA1C-4CA6-9C0C-EDAC21ADCA42}" type="datetime1">
              <a:rPr lang="de-DE" sz="800">
                <a:solidFill>
                  <a:srgbClr val="000000"/>
                </a:solidFill>
                <a:cs typeface="Arial" charset="0"/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sz="8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" name="Foliennummernplatzhalter 7"/>
          <p:cNvSpPr txBox="1">
            <a:spLocks/>
          </p:cNvSpPr>
          <p:nvPr/>
        </p:nvSpPr>
        <p:spPr>
          <a:xfrm>
            <a:off x="8243888" y="6300788"/>
            <a:ext cx="576262" cy="287337"/>
          </a:xfrm>
          <a:prstGeom prst="rect">
            <a:avLst/>
          </a:prstGeom>
        </p:spPr>
        <p:txBody>
          <a:bodyPr/>
          <a:lstStyle/>
          <a:p>
            <a:pPr>
              <a:buClr>
                <a:srgbClr val="FFDD00"/>
              </a:buClr>
              <a:defRPr/>
            </a:pPr>
            <a:r>
              <a:rPr lang="de-DE" sz="800">
                <a:solidFill>
                  <a:srgbClr val="000000"/>
                </a:solidFill>
                <a:cs typeface="Arial" charset="0"/>
              </a:rPr>
              <a:t>Seite </a:t>
            </a:r>
            <a:fld id="{1BEA91D5-B30E-4385-94D1-655D0F1E2304}" type="slidenum">
              <a:rPr lang="de-DE" sz="800">
                <a:solidFill>
                  <a:srgbClr val="000000"/>
                </a:solidFill>
                <a:cs typeface="Arial" charset="0"/>
              </a:rPr>
              <a:pPr>
                <a:buClr>
                  <a:srgbClr val="FFDD00"/>
                </a:buClr>
                <a:defRPr/>
              </a:pPr>
              <a:t>13</a:t>
            </a:fld>
            <a:endParaRPr lang="de-DE" sz="80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7" name="Gruppieren 6"/>
          <p:cNvGrpSpPr>
            <a:grpSpLocks noChangeAspect="1"/>
          </p:cNvGrpSpPr>
          <p:nvPr/>
        </p:nvGrpSpPr>
        <p:grpSpPr>
          <a:xfrm>
            <a:off x="4896036" y="4833155"/>
            <a:ext cx="4176464" cy="843957"/>
            <a:chOff x="1063625" y="4708525"/>
            <a:chExt cx="7211822" cy="1457325"/>
          </a:xfrm>
        </p:grpSpPr>
        <p:pic>
          <p:nvPicPr>
            <p:cNvPr id="8" name="Grafik 4" descr="MITNETZ_STROM_Logo_RGB_P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063625" y="4708525"/>
              <a:ext cx="1808163" cy="8080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32" descr="FH_IZM_Logo_60mm_P334_p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28975" y="4929188"/>
              <a:ext cx="1246188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Grafik 9" descr="FH_ENAS_Logo_60mm_P334_pf_ind.jpg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879975" y="4929188"/>
              <a:ext cx="1281113" cy="379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7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4CFF00"/>
                </a:clrFrom>
                <a:clrTo>
                  <a:srgbClr val="4CFF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743575" y="5635625"/>
              <a:ext cx="1136650" cy="4238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12" name="Picture 15" descr="logo_klein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63713" y="5622925"/>
              <a:ext cx="1990725" cy="447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11" descr="TUC deutsch SW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516688" y="4757738"/>
              <a:ext cx="1316037" cy="720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1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946525" y="5529263"/>
              <a:ext cx="1395413" cy="636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Textfeld 1"/>
            <p:cNvSpPr txBox="1">
              <a:spLocks noChangeArrowheads="1"/>
            </p:cNvSpPr>
            <p:nvPr/>
          </p:nvSpPr>
          <p:spPr bwMode="auto">
            <a:xfrm>
              <a:off x="7184072" y="5555420"/>
              <a:ext cx="1091375" cy="5294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de-DE" sz="1100" dirty="0"/>
                <a:t>u.v.m</a:t>
              </a:r>
              <a:r>
                <a:rPr lang="de-DE" sz="1200" dirty="0"/>
                <a:t>.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3548" y="468000"/>
            <a:ext cx="8208912" cy="1080000"/>
          </a:xfrm>
        </p:spPr>
        <p:txBody>
          <a:bodyPr>
            <a:normAutofit fontScale="90000"/>
          </a:bodyPr>
          <a:lstStyle/>
          <a:p>
            <a:r>
              <a:rPr lang="de-DE" sz="2700" dirty="0" smtClean="0"/>
              <a:t>Beispiel Netzoptimierung: Feldstudie „Intelligentes NS-Netz“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sz="2200" dirty="0" smtClean="0"/>
              <a:t>Erprobung der Möglichkeiten und Grenzen neuer Technologien</a:t>
            </a:r>
            <a:br>
              <a:rPr lang="de-DE" sz="2200" dirty="0" smtClean="0"/>
            </a:br>
            <a:r>
              <a:rPr lang="de-DE" sz="2200" dirty="0" smtClean="0"/>
              <a:t>in </a:t>
            </a:r>
            <a:r>
              <a:rPr lang="de-DE" sz="2200" dirty="0" err="1" smtClean="0"/>
              <a:t>Rückersdorf</a:t>
            </a:r>
            <a:r>
              <a:rPr lang="de-DE" sz="2200" dirty="0" smtClean="0"/>
              <a:t>, LK Elbe-Elster </a:t>
            </a:r>
            <a:r>
              <a:rPr lang="de-DE" dirty="0" smtClean="0"/>
              <a:t/>
            </a:r>
            <a:br>
              <a:rPr lang="de-DE" dirty="0" smtClean="0"/>
            </a:br>
            <a:endParaRPr lang="de-DE" dirty="0" smtClean="0"/>
          </a:p>
        </p:txBody>
      </p:sp>
      <p:sp>
        <p:nvSpPr>
          <p:cNvPr id="44" name="Rechteck 43"/>
          <p:cNvSpPr/>
          <p:nvPr/>
        </p:nvSpPr>
        <p:spPr>
          <a:xfrm>
            <a:off x="539552" y="1412776"/>
            <a:ext cx="4896544" cy="246375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66700" indent="-266700" eaLnBrk="0" hangingPunct="0">
              <a:spcAft>
                <a:spcPct val="50000"/>
              </a:spcAft>
              <a:buClr>
                <a:srgbClr val="0050A6"/>
              </a:buClr>
              <a:buSzPct val="70000"/>
              <a:buFont typeface="Wingdings" pitchFamily="2" charset="2"/>
              <a:buChar char="n"/>
              <a:tabLst>
                <a:tab pos="266700" algn="l"/>
                <a:tab pos="534988" algn="l"/>
                <a:tab pos="542925" algn="l"/>
                <a:tab pos="809625" algn="l"/>
                <a:tab pos="1076325" algn="l"/>
              </a:tabLst>
            </a:pPr>
            <a:r>
              <a:rPr lang="de-DE" sz="2000" dirty="0" smtClean="0">
                <a:solidFill>
                  <a:srgbClr val="000000"/>
                </a:solidFill>
              </a:rPr>
              <a:t>Primäre Projektziele: </a:t>
            </a:r>
          </a:p>
          <a:p>
            <a:pPr marL="530225" lvl="1" indent="-261938" eaLnBrk="0" hangingPunct="0">
              <a:lnSpc>
                <a:spcPct val="90000"/>
              </a:lnSpc>
              <a:spcAft>
                <a:spcPct val="50000"/>
              </a:spcAft>
              <a:buClr>
                <a:srgbClr val="0050A6"/>
              </a:buClr>
              <a:buSzPct val="70000"/>
              <a:buFont typeface="Arial" charset="0"/>
              <a:buChar char="&gt;"/>
              <a:tabLst>
                <a:tab pos="266700" algn="l"/>
                <a:tab pos="534988" algn="l"/>
                <a:tab pos="542925" algn="l"/>
                <a:tab pos="809625" algn="l"/>
                <a:tab pos="1076325" algn="l"/>
              </a:tabLst>
            </a:pPr>
            <a:r>
              <a:rPr lang="de-DE" sz="1700" dirty="0" smtClean="0">
                <a:solidFill>
                  <a:srgbClr val="000000"/>
                </a:solidFill>
              </a:rPr>
              <a:t>Auswertung der verfügbaren Daten, Ableitung des notwendigen Durchdring-</a:t>
            </a:r>
            <a:r>
              <a:rPr lang="de-DE" sz="1700" dirty="0" err="1" smtClean="0">
                <a:solidFill>
                  <a:srgbClr val="000000"/>
                </a:solidFill>
              </a:rPr>
              <a:t>ungsgrads</a:t>
            </a:r>
            <a:r>
              <a:rPr lang="de-DE" sz="1700" dirty="0" smtClean="0">
                <a:solidFill>
                  <a:srgbClr val="000000"/>
                </a:solidFill>
              </a:rPr>
              <a:t>  aus netzplanerischer Sicht</a:t>
            </a:r>
          </a:p>
          <a:p>
            <a:pPr marL="530225" lvl="1" indent="-261938" eaLnBrk="0" hangingPunct="0">
              <a:lnSpc>
                <a:spcPct val="90000"/>
              </a:lnSpc>
              <a:spcAft>
                <a:spcPct val="50000"/>
              </a:spcAft>
              <a:buClr>
                <a:srgbClr val="0050A6"/>
              </a:buClr>
              <a:buSzPct val="70000"/>
              <a:buFont typeface="Arial" charset="0"/>
              <a:buChar char="&gt;"/>
              <a:tabLst>
                <a:tab pos="266700" algn="l"/>
                <a:tab pos="534988" algn="l"/>
                <a:tab pos="542925" algn="l"/>
                <a:tab pos="809625" algn="l"/>
                <a:tab pos="1076325" algn="l"/>
              </a:tabLst>
            </a:pPr>
            <a:r>
              <a:rPr lang="de-DE" sz="1700" dirty="0" smtClean="0">
                <a:solidFill>
                  <a:srgbClr val="000000"/>
                </a:solidFill>
              </a:rPr>
              <a:t>Erweiterung des Netzkonzepts um neue Technologien</a:t>
            </a:r>
          </a:p>
          <a:p>
            <a:pPr marL="530225" lvl="1" indent="-261938" eaLnBrk="0" hangingPunct="0">
              <a:lnSpc>
                <a:spcPct val="90000"/>
              </a:lnSpc>
              <a:spcAft>
                <a:spcPct val="50000"/>
              </a:spcAft>
              <a:buClr>
                <a:srgbClr val="0050A6"/>
              </a:buClr>
              <a:buSzPct val="70000"/>
              <a:buFont typeface="Arial" charset="0"/>
              <a:buChar char="&gt;"/>
              <a:tabLst>
                <a:tab pos="266700" algn="l"/>
                <a:tab pos="534988" algn="l"/>
                <a:tab pos="542925" algn="l"/>
                <a:tab pos="809625" algn="l"/>
                <a:tab pos="1076325" algn="l"/>
              </a:tabLst>
            </a:pPr>
            <a:r>
              <a:rPr lang="de-DE" sz="1700" dirty="0" smtClean="0">
                <a:solidFill>
                  <a:srgbClr val="000000"/>
                </a:solidFill>
              </a:rPr>
              <a:t>Bewertung von Erkenntnissen zur weiteren Bearbeitung in den Fachbereichen</a:t>
            </a:r>
          </a:p>
        </p:txBody>
      </p:sp>
      <p:sp>
        <p:nvSpPr>
          <p:cNvPr id="52" name="Rechteck 51"/>
          <p:cNvSpPr/>
          <p:nvPr/>
        </p:nvSpPr>
        <p:spPr>
          <a:xfrm>
            <a:off x="4572000" y="3573016"/>
            <a:ext cx="4572000" cy="271305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266700" indent="-266700" eaLnBrk="0" hangingPunct="0">
              <a:spcAft>
                <a:spcPct val="50000"/>
              </a:spcAft>
              <a:buClr>
                <a:srgbClr val="0050A6"/>
              </a:buClr>
              <a:buSzPct val="70000"/>
              <a:buFont typeface="Wingdings" pitchFamily="2" charset="2"/>
              <a:buChar char="n"/>
              <a:tabLst>
                <a:tab pos="266700" algn="l"/>
                <a:tab pos="534988" algn="l"/>
                <a:tab pos="542925" algn="l"/>
                <a:tab pos="809625" algn="l"/>
                <a:tab pos="1076325" algn="l"/>
              </a:tabLst>
            </a:pPr>
            <a:r>
              <a:rPr lang="de-DE" sz="2000" dirty="0" smtClean="0">
                <a:solidFill>
                  <a:srgbClr val="000000"/>
                </a:solidFill>
              </a:rPr>
              <a:t>Sekundäre Projektziele:</a:t>
            </a:r>
          </a:p>
          <a:p>
            <a:pPr marL="530225" lvl="1" indent="-261938" eaLnBrk="0" hangingPunct="0">
              <a:lnSpc>
                <a:spcPct val="90000"/>
              </a:lnSpc>
              <a:spcAft>
                <a:spcPct val="50000"/>
              </a:spcAft>
              <a:buClr>
                <a:srgbClr val="0050A6"/>
              </a:buClr>
              <a:buSzPct val="70000"/>
              <a:buFont typeface="Arial" charset="0"/>
              <a:buChar char="&gt;"/>
              <a:tabLst>
                <a:tab pos="266700" algn="l"/>
                <a:tab pos="534988" algn="l"/>
                <a:tab pos="542925" algn="l"/>
                <a:tab pos="809625" algn="l"/>
                <a:tab pos="1076325" algn="l"/>
              </a:tabLst>
            </a:pPr>
            <a:r>
              <a:rPr lang="de-DE" sz="1700" dirty="0" smtClean="0">
                <a:solidFill>
                  <a:srgbClr val="000000"/>
                </a:solidFill>
              </a:rPr>
              <a:t>Einsatztest neuer Komponenten für Messung, Regelung und Speicherung</a:t>
            </a:r>
          </a:p>
          <a:p>
            <a:pPr marL="530225" lvl="1" indent="-261938" eaLnBrk="0" hangingPunct="0">
              <a:lnSpc>
                <a:spcPct val="90000"/>
              </a:lnSpc>
              <a:spcAft>
                <a:spcPct val="50000"/>
              </a:spcAft>
              <a:buClr>
                <a:srgbClr val="0050A6"/>
              </a:buClr>
              <a:buSzPct val="70000"/>
              <a:buFont typeface="Arial" charset="0"/>
              <a:buChar char="&gt;"/>
              <a:tabLst>
                <a:tab pos="266700" algn="l"/>
                <a:tab pos="534988" algn="l"/>
                <a:tab pos="542925" algn="l"/>
                <a:tab pos="809625" algn="l"/>
                <a:tab pos="1076325" algn="l"/>
              </a:tabLst>
            </a:pPr>
            <a:r>
              <a:rPr lang="de-DE" sz="1700" dirty="0" smtClean="0">
                <a:solidFill>
                  <a:srgbClr val="000000"/>
                </a:solidFill>
              </a:rPr>
              <a:t>Erarbeitung eines Konzeptes zur Datenerfassung, Datenablage und Datenverteilung (ZFA vs. </a:t>
            </a:r>
            <a:r>
              <a:rPr lang="de-DE" sz="1700" dirty="0" err="1" smtClean="0">
                <a:solidFill>
                  <a:srgbClr val="000000"/>
                </a:solidFill>
              </a:rPr>
              <a:t>eCollect</a:t>
            </a:r>
            <a:r>
              <a:rPr lang="de-DE" sz="1700" dirty="0" smtClean="0">
                <a:solidFill>
                  <a:srgbClr val="000000"/>
                </a:solidFill>
              </a:rPr>
              <a:t>)</a:t>
            </a:r>
          </a:p>
          <a:p>
            <a:pPr marL="530225" lvl="1" indent="-261938" eaLnBrk="0" hangingPunct="0">
              <a:lnSpc>
                <a:spcPct val="90000"/>
              </a:lnSpc>
              <a:spcAft>
                <a:spcPct val="50000"/>
              </a:spcAft>
              <a:buClr>
                <a:srgbClr val="0050A6"/>
              </a:buClr>
              <a:buSzPct val="70000"/>
              <a:buFont typeface="Arial" charset="0"/>
              <a:buChar char="&gt;"/>
              <a:tabLst>
                <a:tab pos="266700" algn="l"/>
                <a:tab pos="534988" algn="l"/>
                <a:tab pos="542925" algn="l"/>
                <a:tab pos="809625" algn="l"/>
                <a:tab pos="1076325" algn="l"/>
              </a:tabLst>
            </a:pPr>
            <a:r>
              <a:rPr lang="de-DE" sz="1700" dirty="0" smtClean="0">
                <a:solidFill>
                  <a:srgbClr val="000000"/>
                </a:solidFill>
              </a:rPr>
              <a:t>Sammlung von Betriebserfahrung mit einzusetzender Technologie als Massenprodukt</a:t>
            </a: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412776"/>
            <a:ext cx="603498" cy="713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4509120"/>
            <a:ext cx="2088232" cy="1469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" name="Ellipse 66"/>
          <p:cNvSpPr/>
          <p:nvPr/>
        </p:nvSpPr>
        <p:spPr>
          <a:xfrm>
            <a:off x="1331640" y="4365104"/>
            <a:ext cx="2520280" cy="1656184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FFDD00"/>
              </a:buClr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75" name="Pfeil nach rechts 74"/>
          <p:cNvSpPr/>
          <p:nvPr/>
        </p:nvSpPr>
        <p:spPr>
          <a:xfrm rot="10800000">
            <a:off x="6577557" y="2511961"/>
            <a:ext cx="543379" cy="432048"/>
          </a:xfrm>
          <a:prstGeom prst="rightArrow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FFDD00"/>
              </a:buClr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25" name="Pfeil nach rechts 24"/>
          <p:cNvSpPr/>
          <p:nvPr/>
        </p:nvSpPr>
        <p:spPr>
          <a:xfrm>
            <a:off x="6644233" y="1484784"/>
            <a:ext cx="531490" cy="432048"/>
          </a:xfrm>
          <a:prstGeom prst="rightArrow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FFDD00"/>
              </a:buClr>
            </a:pPr>
            <a:endParaRPr lang="de-DE">
              <a:solidFill>
                <a:srgbClr val="FFFFFF"/>
              </a:solidFill>
            </a:endParaRPr>
          </a:p>
        </p:txBody>
      </p:sp>
      <p:pic>
        <p:nvPicPr>
          <p:cNvPr id="76" name="Grafik 5" descr="Kabelverlegung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72953" y="2492896"/>
            <a:ext cx="812144" cy="63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" name="Ellipse 77"/>
          <p:cNvSpPr/>
          <p:nvPr/>
        </p:nvSpPr>
        <p:spPr>
          <a:xfrm>
            <a:off x="827584" y="4581128"/>
            <a:ext cx="792088" cy="648072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FFDD00"/>
              </a:buClr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79" name="Ellipse 78"/>
          <p:cNvSpPr/>
          <p:nvPr/>
        </p:nvSpPr>
        <p:spPr>
          <a:xfrm>
            <a:off x="1691680" y="3933056"/>
            <a:ext cx="792088" cy="648072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FFDD00"/>
              </a:buClr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80" name="Ellipse 79"/>
          <p:cNvSpPr/>
          <p:nvPr/>
        </p:nvSpPr>
        <p:spPr>
          <a:xfrm>
            <a:off x="2627784" y="3933056"/>
            <a:ext cx="792088" cy="648072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FFDD00"/>
              </a:buClr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81" name="Ellipse 80"/>
          <p:cNvSpPr/>
          <p:nvPr/>
        </p:nvSpPr>
        <p:spPr>
          <a:xfrm>
            <a:off x="3563888" y="4509120"/>
            <a:ext cx="792088" cy="648072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FFDD00"/>
              </a:buClr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82" name="Ellipse 81"/>
          <p:cNvSpPr/>
          <p:nvPr/>
        </p:nvSpPr>
        <p:spPr>
          <a:xfrm>
            <a:off x="3419872" y="5373216"/>
            <a:ext cx="792088" cy="648072"/>
          </a:xfrm>
          <a:prstGeom prst="ellipse">
            <a:avLst/>
          </a:prstGeom>
          <a:blipFill>
            <a:blip r:embed="rId10" cstate="print"/>
            <a:stretch>
              <a:fillRect/>
            </a:stretch>
          </a:blip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FFDD00"/>
              </a:buClr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83" name="Ellipse 82"/>
          <p:cNvSpPr/>
          <p:nvPr/>
        </p:nvSpPr>
        <p:spPr>
          <a:xfrm>
            <a:off x="2483768" y="5877272"/>
            <a:ext cx="792088" cy="648072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FFDD00"/>
              </a:buClr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84" name="Ellipse 83"/>
          <p:cNvSpPr/>
          <p:nvPr/>
        </p:nvSpPr>
        <p:spPr>
          <a:xfrm>
            <a:off x="1115616" y="5445224"/>
            <a:ext cx="792088" cy="648072"/>
          </a:xfrm>
          <a:prstGeom prst="ellipse">
            <a:avLst/>
          </a:prstGeom>
          <a:blipFill>
            <a:blip r:embed="rId12" cstate="print"/>
            <a:stretch>
              <a:fillRect/>
            </a:stretch>
          </a:blip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FFDD00"/>
              </a:buClr>
            </a:pPr>
            <a:endParaRPr lang="de-DE">
              <a:solidFill>
                <a:srgbClr val="FFFFFF"/>
              </a:solidFill>
            </a:endParaRPr>
          </a:p>
        </p:txBody>
      </p:sp>
      <p:graphicFrame>
        <p:nvGraphicFramePr>
          <p:cNvPr id="9228" name="Object 12"/>
          <p:cNvGraphicFramePr>
            <a:graphicFrameLocks noChangeAspect="1"/>
          </p:cNvGraphicFramePr>
          <p:nvPr/>
        </p:nvGraphicFramePr>
        <p:xfrm>
          <a:off x="7308304" y="1700808"/>
          <a:ext cx="1624233" cy="14993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7" name="Visio" r:id="rId13" imgW="11457682" imgH="7989332" progId="">
                  <p:embed/>
                </p:oleObj>
              </mc:Choice>
              <mc:Fallback>
                <p:oleObj name="Visio" r:id="rId13" imgW="11457682" imgH="7989332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8304" y="1700808"/>
                        <a:ext cx="1624233" cy="14993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5" name="Textfeld 84"/>
          <p:cNvSpPr txBox="1"/>
          <p:nvPr/>
        </p:nvSpPr>
        <p:spPr>
          <a:xfrm>
            <a:off x="7236296" y="1340768"/>
            <a:ext cx="19077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DD00"/>
              </a:buClr>
            </a:pPr>
            <a:r>
              <a:rPr lang="de-DE" sz="1000" dirty="0" smtClean="0">
                <a:solidFill>
                  <a:srgbClr val="000000"/>
                </a:solidFill>
              </a:rPr>
              <a:t>Systemlandschaft MITNETZ</a:t>
            </a:r>
            <a:endParaRPr lang="de-DE" sz="1000" dirty="0">
              <a:solidFill>
                <a:srgbClr val="000000"/>
              </a:solidFill>
            </a:endParaRPr>
          </a:p>
        </p:txBody>
      </p:sp>
      <p:sp>
        <p:nvSpPr>
          <p:cNvPr id="86" name="Rechteck 85"/>
          <p:cNvSpPr/>
          <p:nvPr/>
        </p:nvSpPr>
        <p:spPr>
          <a:xfrm>
            <a:off x="7236296" y="1196752"/>
            <a:ext cx="1800200" cy="2160240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FFDD00"/>
              </a:buClr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87" name="Rechteck 86"/>
          <p:cNvSpPr/>
          <p:nvPr/>
        </p:nvSpPr>
        <p:spPr>
          <a:xfrm>
            <a:off x="5598021" y="2348880"/>
            <a:ext cx="936104" cy="864096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FFDD00"/>
              </a:buClr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88" name="Rechteck 87"/>
          <p:cNvSpPr/>
          <p:nvPr/>
        </p:nvSpPr>
        <p:spPr>
          <a:xfrm>
            <a:off x="5607546" y="1340768"/>
            <a:ext cx="936104" cy="864096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FFDD00"/>
              </a:buClr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90" name="Textfeld 89"/>
          <p:cNvSpPr txBox="1"/>
          <p:nvPr/>
        </p:nvSpPr>
        <p:spPr>
          <a:xfrm>
            <a:off x="6659091" y="1575842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DD00"/>
              </a:buClr>
            </a:pPr>
            <a:r>
              <a:rPr lang="de-DE" sz="1000" dirty="0" smtClean="0">
                <a:solidFill>
                  <a:srgbClr val="000000"/>
                </a:solidFill>
              </a:rPr>
              <a:t>Input</a:t>
            </a:r>
            <a:endParaRPr lang="de-DE" sz="1000" dirty="0">
              <a:solidFill>
                <a:srgbClr val="000000"/>
              </a:solidFill>
            </a:endParaRPr>
          </a:p>
        </p:txBody>
      </p:sp>
      <p:sp>
        <p:nvSpPr>
          <p:cNvPr id="91" name="Textfeld 90"/>
          <p:cNvSpPr txBox="1"/>
          <p:nvPr/>
        </p:nvSpPr>
        <p:spPr>
          <a:xfrm>
            <a:off x="6630516" y="2603004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DD00"/>
              </a:buClr>
            </a:pPr>
            <a:r>
              <a:rPr lang="de-DE" sz="1000" dirty="0" smtClean="0">
                <a:solidFill>
                  <a:srgbClr val="000000"/>
                </a:solidFill>
              </a:rPr>
              <a:t>Output</a:t>
            </a:r>
            <a:endParaRPr lang="de-DE" sz="1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4" name="Datumsplatzhalter 3"/>
          <p:cNvSpPr>
            <a:spLocks noGrp="1"/>
          </p:cNvSpPr>
          <p:nvPr>
            <p:ph type="dt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FFDD00"/>
              </a:buClr>
              <a:defRPr/>
            </a:pPr>
            <a:fld id="{B8C8983D-C3F5-4E44-9E7A-6ACB22109E7A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325635" name="Foliennummernplatzhalter 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FFDD00"/>
              </a:buClr>
              <a:defRPr/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AB400679-7035-43DA-9059-37E3E09A46C3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15</a:t>
            </a:fld>
            <a:endParaRPr lang="de-DE" smtClean="0">
              <a:solidFill>
                <a:srgbClr val="000000"/>
              </a:solidFill>
            </a:endParaRPr>
          </a:p>
        </p:txBody>
      </p:sp>
      <p:pic>
        <p:nvPicPr>
          <p:cNvPr id="416772" name="Picture 4"/>
          <p:cNvPicPr>
            <a:picLocks noChangeAspect="1" noChangeArrowheads="1"/>
          </p:cNvPicPr>
          <p:nvPr/>
        </p:nvPicPr>
        <p:blipFill>
          <a:blip r:embed="rId2" cstate="print"/>
          <a:srcRect l="46233" t="33469" r="19528" b="33754"/>
          <a:stretch>
            <a:fillRect/>
          </a:stretch>
        </p:blipFill>
        <p:spPr bwMode="auto">
          <a:xfrm>
            <a:off x="6899275" y="2879725"/>
            <a:ext cx="1835150" cy="142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2"/>
          <p:cNvSpPr>
            <a:spLocks noGrp="1" noChangeArrowheads="1"/>
          </p:cNvSpPr>
          <p:nvPr>
            <p:ph type="title"/>
          </p:nvPr>
        </p:nvSpPr>
        <p:spPr>
          <a:xfrm>
            <a:off x="665163" y="477838"/>
            <a:ext cx="8151812" cy="1079500"/>
          </a:xfr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400" kern="0" dirty="0" smtClean="0"/>
              <a:t>Große Energiespeicher sind bislang technisch und wirtschaftlich noch nicht ausgereift.</a:t>
            </a:r>
          </a:p>
        </p:txBody>
      </p:sp>
      <p:pic>
        <p:nvPicPr>
          <p:cNvPr id="416774" name="Picture 3"/>
          <p:cNvPicPr>
            <a:picLocks noChangeAspect="1" noChangeArrowheads="1"/>
          </p:cNvPicPr>
          <p:nvPr/>
        </p:nvPicPr>
        <p:blipFill>
          <a:blip r:embed="rId3" cstate="print"/>
          <a:srcRect l="19110" t="42317" r="59084" b="38446"/>
          <a:stretch>
            <a:fillRect/>
          </a:stretch>
        </p:blipFill>
        <p:spPr bwMode="auto">
          <a:xfrm>
            <a:off x="6899275" y="1323975"/>
            <a:ext cx="1831975" cy="131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6775" name="Picture 5"/>
          <p:cNvPicPr>
            <a:picLocks noChangeAspect="1" noChangeArrowheads="1"/>
          </p:cNvPicPr>
          <p:nvPr/>
        </p:nvPicPr>
        <p:blipFill>
          <a:blip r:embed="rId4" cstate="print"/>
          <a:srcRect l="20544" t="22951" r="18993" b="18500"/>
          <a:stretch>
            <a:fillRect/>
          </a:stretch>
        </p:blipFill>
        <p:spPr bwMode="auto">
          <a:xfrm>
            <a:off x="6899275" y="4505325"/>
            <a:ext cx="1835150" cy="144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platzhalter 1"/>
          <p:cNvSpPr txBox="1">
            <a:spLocks/>
          </p:cNvSpPr>
          <p:nvPr/>
        </p:nvSpPr>
        <p:spPr>
          <a:xfrm>
            <a:off x="2263775" y="2060575"/>
            <a:ext cx="4522788" cy="3455988"/>
          </a:xfrm>
          <a:prstGeom prst="rect">
            <a:avLst/>
          </a:prstGeom>
          <a:solidFill>
            <a:srgbClr val="FFFFFF"/>
          </a:solidFill>
          <a:ln>
            <a:solidFill>
              <a:srgbClr val="0050A6"/>
            </a:solidFill>
          </a:ln>
        </p:spPr>
        <p:txBody>
          <a:bodyPr anchor="ctr">
            <a:normAutofit/>
          </a:bodyPr>
          <a:lstStyle/>
          <a:p>
            <a:pPr marL="266700" indent="-266700">
              <a:spcBef>
                <a:spcPts val="600"/>
              </a:spcBef>
              <a:spcAft>
                <a:spcPct val="50000"/>
              </a:spcAft>
              <a:buClr>
                <a:srgbClr val="0050A6"/>
              </a:buClr>
              <a:buSzPct val="70000"/>
              <a:buFont typeface="Wingdings" pitchFamily="2" charset="2"/>
              <a:buChar char="n"/>
              <a:tabLst>
                <a:tab pos="266700" algn="l"/>
                <a:tab pos="534988" algn="l"/>
                <a:tab pos="542925" algn="l"/>
                <a:tab pos="809625" algn="l"/>
                <a:tab pos="1076325" algn="l"/>
              </a:tabLst>
              <a:defRPr/>
            </a:pPr>
            <a:r>
              <a:rPr lang="de-DE" kern="0" dirty="0">
                <a:solidFill>
                  <a:srgbClr val="000000"/>
                </a:solidFill>
                <a:latin typeface="Arial"/>
                <a:cs typeface="Arial" charset="0"/>
              </a:rPr>
              <a:t>Begrenzte räumliche und geografische Verfügbarkeit (zum Beispiel: Wasserkraft, Biomasse)</a:t>
            </a:r>
          </a:p>
          <a:p>
            <a:pPr marL="266700" indent="-266700">
              <a:spcBef>
                <a:spcPts val="600"/>
              </a:spcBef>
              <a:spcAft>
                <a:spcPct val="50000"/>
              </a:spcAft>
              <a:buClr>
                <a:srgbClr val="0050A6"/>
              </a:buClr>
              <a:buSzPct val="70000"/>
              <a:buFont typeface="Wingdings" pitchFamily="2" charset="2"/>
              <a:buChar char="n"/>
              <a:tabLst>
                <a:tab pos="266700" algn="l"/>
                <a:tab pos="534988" algn="l"/>
                <a:tab pos="542925" algn="l"/>
                <a:tab pos="809625" algn="l"/>
                <a:tab pos="1076325" algn="l"/>
              </a:tabLst>
              <a:defRPr/>
            </a:pPr>
            <a:r>
              <a:rPr lang="de-DE" kern="0" dirty="0">
                <a:solidFill>
                  <a:sysClr val="windowText" lastClr="000000"/>
                </a:solidFill>
                <a:latin typeface="Arial"/>
                <a:cs typeface="Arial" charset="0"/>
              </a:rPr>
              <a:t>Fehlende Wirtschaftlichkeit mit Blick auf Großhandelspreise</a:t>
            </a:r>
          </a:p>
          <a:p>
            <a:pPr marL="266700" indent="-266700">
              <a:spcBef>
                <a:spcPts val="600"/>
              </a:spcBef>
              <a:spcAft>
                <a:spcPct val="50000"/>
              </a:spcAft>
              <a:buClr>
                <a:srgbClr val="0050A6"/>
              </a:buClr>
              <a:buSzPct val="70000"/>
              <a:buFont typeface="Wingdings" pitchFamily="2" charset="2"/>
              <a:buChar char="n"/>
              <a:tabLst>
                <a:tab pos="266700" algn="l"/>
                <a:tab pos="534988" algn="l"/>
                <a:tab pos="542925" algn="l"/>
                <a:tab pos="809625" algn="l"/>
                <a:tab pos="1076325" algn="l"/>
              </a:tabLst>
              <a:defRPr/>
            </a:pPr>
            <a:r>
              <a:rPr lang="de-DE" kern="0" dirty="0">
                <a:solidFill>
                  <a:srgbClr val="000000"/>
                </a:solidFill>
                <a:latin typeface="Arial"/>
                <a:cs typeface="Arial" charset="0"/>
              </a:rPr>
              <a:t>Problematik des schlechteren Wirkungsgrades und notwendiger Energieverbrauch bei der Umwandlung</a:t>
            </a:r>
          </a:p>
        </p:txBody>
      </p:sp>
      <p:sp>
        <p:nvSpPr>
          <p:cNvPr id="20" name="Richtungspfeil 19"/>
          <p:cNvSpPr/>
          <p:nvPr/>
        </p:nvSpPr>
        <p:spPr bwMode="auto">
          <a:xfrm>
            <a:off x="323850" y="2060575"/>
            <a:ext cx="1885950" cy="757238"/>
          </a:xfrm>
          <a:prstGeom prst="homePlate">
            <a:avLst>
              <a:gd name="adj" fmla="val 26491"/>
            </a:avLst>
          </a:prstGeom>
          <a:solidFill>
            <a:srgbClr val="0050A6"/>
          </a:solidFill>
          <a:ln w="6350" cap="flat" cmpd="sng" algn="ctr">
            <a:solidFill>
              <a:srgbClr val="0050A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72000" tIns="46800" rIns="0" bIns="468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FFDD00"/>
              </a:buClr>
              <a:buFontTx/>
              <a:buNone/>
              <a:defRPr/>
            </a:pPr>
            <a:r>
              <a:rPr lang="de-DE" sz="1400" b="1" kern="0" dirty="0">
                <a:solidFill>
                  <a:srgbClr val="FFFFFF"/>
                </a:solidFill>
                <a:latin typeface="Arial"/>
                <a:cs typeface="Arial" charset="0"/>
              </a:rPr>
              <a:t>Pumpspeicher-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FFDD00"/>
              </a:buClr>
              <a:buFontTx/>
              <a:buNone/>
              <a:defRPr/>
            </a:pPr>
            <a:r>
              <a:rPr lang="de-DE" sz="1400" b="1" kern="0" dirty="0" err="1">
                <a:solidFill>
                  <a:srgbClr val="FFFFFF"/>
                </a:solidFill>
                <a:latin typeface="Arial"/>
                <a:cs typeface="Arial" charset="0"/>
              </a:rPr>
              <a:t>kraftwerk</a:t>
            </a:r>
            <a:endParaRPr lang="de-DE" sz="1400" b="1" kern="0" dirty="0">
              <a:solidFill>
                <a:srgbClr val="FFFFFF"/>
              </a:solidFill>
              <a:latin typeface="Arial"/>
              <a:cs typeface="Arial" charset="0"/>
            </a:endParaRPr>
          </a:p>
        </p:txBody>
      </p:sp>
      <p:sp>
        <p:nvSpPr>
          <p:cNvPr id="21" name="Richtungspfeil 20"/>
          <p:cNvSpPr/>
          <p:nvPr/>
        </p:nvSpPr>
        <p:spPr bwMode="auto">
          <a:xfrm>
            <a:off x="323850" y="2967038"/>
            <a:ext cx="1885950" cy="736600"/>
          </a:xfrm>
          <a:prstGeom prst="homePlate">
            <a:avLst>
              <a:gd name="adj" fmla="val 26491"/>
            </a:avLst>
          </a:prstGeom>
          <a:solidFill>
            <a:srgbClr val="0050A6"/>
          </a:solidFill>
          <a:ln w="6350" cap="flat" cmpd="sng" algn="ctr">
            <a:solidFill>
              <a:srgbClr val="0050A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72000" tIns="46800" rIns="0" bIns="468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FFDD00"/>
              </a:buClr>
              <a:buFontTx/>
              <a:buNone/>
              <a:defRPr/>
            </a:pPr>
            <a:r>
              <a:rPr lang="de-DE" sz="1400" b="1" kern="0" dirty="0" smtClean="0">
                <a:solidFill>
                  <a:srgbClr val="FFFFFF"/>
                </a:solidFill>
                <a:latin typeface="Arial"/>
                <a:cs typeface="Arial" charset="0"/>
              </a:rPr>
              <a:t>Biogasspeicherung</a:t>
            </a:r>
            <a:endParaRPr lang="de-DE" sz="1400" b="1" kern="0" dirty="0">
              <a:solidFill>
                <a:srgbClr val="FFFFFF"/>
              </a:solidFill>
              <a:latin typeface="Arial"/>
              <a:cs typeface="Arial" charset="0"/>
            </a:endParaRPr>
          </a:p>
        </p:txBody>
      </p:sp>
      <p:sp>
        <p:nvSpPr>
          <p:cNvPr id="22" name="Richtungspfeil 21"/>
          <p:cNvSpPr/>
          <p:nvPr/>
        </p:nvSpPr>
        <p:spPr bwMode="auto">
          <a:xfrm>
            <a:off x="323850" y="3852863"/>
            <a:ext cx="1885950" cy="757237"/>
          </a:xfrm>
          <a:prstGeom prst="homePlate">
            <a:avLst>
              <a:gd name="adj" fmla="val 26491"/>
            </a:avLst>
          </a:prstGeom>
          <a:solidFill>
            <a:srgbClr val="0050A6"/>
          </a:solidFill>
          <a:ln w="6350" cap="flat" cmpd="sng" algn="ctr">
            <a:solidFill>
              <a:srgbClr val="0050A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72000" tIns="46800" rIns="0" bIns="468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FFDD00"/>
              </a:buClr>
              <a:buFontTx/>
              <a:buNone/>
              <a:defRPr/>
            </a:pPr>
            <a:r>
              <a:rPr lang="de-DE" sz="1400" b="1" kern="0" dirty="0">
                <a:solidFill>
                  <a:srgbClr val="FFFFFF"/>
                </a:solidFill>
                <a:latin typeface="Arial"/>
                <a:cs typeface="Arial" charset="0"/>
              </a:rPr>
              <a:t>Power-</a:t>
            </a:r>
            <a:r>
              <a:rPr lang="de-DE" sz="1400" b="1" kern="0" dirty="0" err="1">
                <a:solidFill>
                  <a:srgbClr val="FFFFFF"/>
                </a:solidFill>
                <a:latin typeface="Arial"/>
                <a:cs typeface="Arial" charset="0"/>
              </a:rPr>
              <a:t>to</a:t>
            </a:r>
            <a:r>
              <a:rPr lang="de-DE" sz="1400" b="1" kern="0" dirty="0">
                <a:solidFill>
                  <a:srgbClr val="FFFFFF"/>
                </a:solidFill>
                <a:latin typeface="Arial"/>
                <a:cs typeface="Arial" charset="0"/>
              </a:rPr>
              <a:t>-Gas</a:t>
            </a:r>
          </a:p>
        </p:txBody>
      </p:sp>
      <p:sp>
        <p:nvSpPr>
          <p:cNvPr id="23" name="Richtungspfeil 22"/>
          <p:cNvSpPr/>
          <p:nvPr/>
        </p:nvSpPr>
        <p:spPr bwMode="auto">
          <a:xfrm>
            <a:off x="323850" y="4759325"/>
            <a:ext cx="1885950" cy="757238"/>
          </a:xfrm>
          <a:prstGeom prst="homePlate">
            <a:avLst>
              <a:gd name="adj" fmla="val 26491"/>
            </a:avLst>
          </a:prstGeom>
          <a:solidFill>
            <a:srgbClr val="0050A6"/>
          </a:solidFill>
          <a:ln w="6350" cap="flat" cmpd="sng" algn="ctr">
            <a:solidFill>
              <a:srgbClr val="0050A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72000" tIns="46800" rIns="0" bIns="468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FFDD00"/>
              </a:buClr>
              <a:buFontTx/>
              <a:buNone/>
              <a:defRPr/>
            </a:pPr>
            <a:r>
              <a:rPr lang="de-DE" sz="1400" b="1" kern="0" dirty="0">
                <a:solidFill>
                  <a:srgbClr val="FFFFFF"/>
                </a:solidFill>
                <a:latin typeface="Arial"/>
                <a:cs typeface="Arial" charset="0"/>
              </a:rPr>
              <a:t>Batterie 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FFDD00"/>
              </a:buClr>
              <a:buFontTx/>
              <a:buNone/>
              <a:defRPr/>
            </a:pPr>
            <a:r>
              <a:rPr lang="de-DE" sz="1400" b="1" kern="0" dirty="0">
                <a:solidFill>
                  <a:srgbClr val="FFFFFF"/>
                </a:solidFill>
                <a:latin typeface="Arial"/>
                <a:cs typeface="Arial" charset="0"/>
              </a:rPr>
              <a:t>Akkumulatoren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10" name="Datumsplatzhalter 3"/>
          <p:cNvSpPr>
            <a:spLocks noGrp="1"/>
          </p:cNvSpPr>
          <p:nvPr>
            <p:ph type="dt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FFDD00"/>
              </a:buClr>
              <a:defRPr/>
            </a:pPr>
            <a:fld id="{77BE8C03-BA7B-46EC-B1B5-232D8C0F45B0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04.07.2013</a:t>
            </a:fld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324611" name="Foliennummernplatzhalter 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FFDD00"/>
              </a:buClr>
              <a:defRPr/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78AC135A-AEED-4FE7-B2D1-4B985CC72FD5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  <a:defRPr/>
              </a:pPr>
              <a:t>16</a:t>
            </a:fld>
            <a:endParaRPr lang="de-DE" smtClean="0">
              <a:solidFill>
                <a:srgbClr val="000000"/>
              </a:solidFill>
            </a:endParaRPr>
          </a:p>
        </p:txBody>
      </p:sp>
      <p:pic>
        <p:nvPicPr>
          <p:cNvPr id="414724" name="Picture 24" descr="http://www.de.sharewise.com/attachment/file/4647/sol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2078038"/>
            <a:ext cx="149225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el 2"/>
          <p:cNvSpPr txBox="1">
            <a:spLocks/>
          </p:cNvSpPr>
          <p:nvPr/>
        </p:nvSpPr>
        <p:spPr bwMode="gray">
          <a:xfrm>
            <a:off x="636588" y="225425"/>
            <a:ext cx="8010525" cy="1079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buClr>
                <a:srgbClr val="FFDD00"/>
              </a:buClr>
              <a:defRPr/>
            </a:pPr>
            <a:r>
              <a:rPr lang="de-DE" sz="2400" kern="0" dirty="0">
                <a:solidFill>
                  <a:srgbClr val="0050A6"/>
                </a:solidFill>
                <a:latin typeface="Arial"/>
                <a:cs typeface="Arial" charset="0"/>
              </a:rPr>
              <a:t>Ein Hindernis beim Netzausausbau sind die langen Planungs- und </a:t>
            </a:r>
            <a:r>
              <a:rPr lang="de-DE" sz="2400" kern="0" dirty="0" smtClean="0">
                <a:solidFill>
                  <a:srgbClr val="0050A6"/>
                </a:solidFill>
                <a:latin typeface="Arial"/>
                <a:cs typeface="Arial" charset="0"/>
              </a:rPr>
              <a:t>Genehmigungszeiten:</a:t>
            </a:r>
            <a:endParaRPr lang="de-DE" sz="2400" kern="0" dirty="0">
              <a:solidFill>
                <a:srgbClr val="0050A6"/>
              </a:solidFill>
              <a:latin typeface="Arial"/>
              <a:cs typeface="Arial" charset="0"/>
            </a:endParaRPr>
          </a:p>
        </p:txBody>
      </p:sp>
      <p:grpSp>
        <p:nvGrpSpPr>
          <p:cNvPr id="2" name="Gruppieren 22"/>
          <p:cNvGrpSpPr>
            <a:grpSpLocks/>
          </p:cNvGrpSpPr>
          <p:nvPr/>
        </p:nvGrpSpPr>
        <p:grpSpPr bwMode="auto">
          <a:xfrm>
            <a:off x="719138" y="1393825"/>
            <a:ext cx="3421062" cy="2089150"/>
            <a:chOff x="1655676" y="1484313"/>
            <a:chExt cx="2747782" cy="1790872"/>
          </a:xfrm>
        </p:grpSpPr>
        <p:pic>
          <p:nvPicPr>
            <p:cNvPr id="414737" name="Picture 4" descr="http://www.oeko-control.com/files/submenu_grafiken/genehmigung.jpg"/>
            <p:cNvPicPr>
              <a:picLocks noChangeAspect="1" noChangeArrowheads="1"/>
            </p:cNvPicPr>
            <p:nvPr/>
          </p:nvPicPr>
          <p:blipFill>
            <a:blip r:embed="rId3" cstate="print"/>
            <a:srcRect l="6113" r="30161"/>
            <a:stretch>
              <a:fillRect/>
            </a:stretch>
          </p:blipFill>
          <p:spPr bwMode="auto">
            <a:xfrm>
              <a:off x="1655676" y="2071250"/>
              <a:ext cx="1181472" cy="1203935"/>
            </a:xfrm>
            <a:prstGeom prst="rect">
              <a:avLst/>
            </a:prstGeom>
            <a:noFill/>
            <a:ln w="6350">
              <a:solidFill>
                <a:schemeClr val="tx2"/>
              </a:solidFill>
              <a:miter lim="800000"/>
              <a:headEnd/>
              <a:tailEnd/>
            </a:ln>
          </p:spPr>
        </p:pic>
        <p:sp>
          <p:nvSpPr>
            <p:cNvPr id="10" name="Pfeil nach rechts 9"/>
            <p:cNvSpPr/>
            <p:nvPr/>
          </p:nvSpPr>
          <p:spPr bwMode="auto">
            <a:xfrm>
              <a:off x="2898872" y="1484313"/>
              <a:ext cx="1504586" cy="733496"/>
            </a:xfrm>
            <a:prstGeom prst="rightArrow">
              <a:avLst>
                <a:gd name="adj1" fmla="val 67164"/>
                <a:gd name="adj2" fmla="val 52145"/>
              </a:avLst>
            </a:prstGeom>
            <a:solidFill>
              <a:srgbClr val="FFFFFF"/>
            </a:solidFill>
            <a:ln w="6350" cap="flat" cmpd="sng" algn="ctr">
              <a:solidFill>
                <a:srgbClr val="0050A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lIns="90000" tIns="46800" rIns="90000" bIns="46800" anchor="ctr"/>
            <a:lstStyle/>
            <a:p>
              <a:pPr algn="ctr">
                <a:buClr>
                  <a:srgbClr val="0050A6"/>
                </a:buClr>
                <a:defRPr/>
              </a:pPr>
              <a:r>
                <a:rPr lang="de-DE" sz="1400" kern="0" dirty="0">
                  <a:solidFill>
                    <a:srgbClr val="000000"/>
                  </a:solidFill>
                  <a:cs typeface="Arial" charset="0"/>
                </a:rPr>
                <a:t>Aufbau: </a:t>
              </a:r>
              <a:br>
                <a:rPr lang="de-DE" sz="1400" kern="0" dirty="0">
                  <a:solidFill>
                    <a:srgbClr val="000000"/>
                  </a:solidFill>
                  <a:cs typeface="Arial" charset="0"/>
                </a:rPr>
              </a:br>
              <a:r>
                <a:rPr lang="de-DE" sz="1400" kern="0" dirty="0">
                  <a:solidFill>
                    <a:srgbClr val="000000"/>
                  </a:solidFill>
                  <a:cs typeface="Arial" charset="0"/>
                </a:rPr>
                <a:t>3 Wochen</a:t>
              </a:r>
            </a:p>
          </p:txBody>
        </p:sp>
        <p:sp>
          <p:nvSpPr>
            <p:cNvPr id="11" name="Pfeil nach rechts 10"/>
            <p:cNvSpPr/>
            <p:nvPr/>
          </p:nvSpPr>
          <p:spPr bwMode="auto">
            <a:xfrm>
              <a:off x="1655676" y="1491118"/>
              <a:ext cx="1475259" cy="730773"/>
            </a:xfrm>
            <a:prstGeom prst="rightArrow">
              <a:avLst>
                <a:gd name="adj1" fmla="val 67164"/>
                <a:gd name="adj2" fmla="val 52145"/>
              </a:avLst>
            </a:prstGeom>
            <a:solidFill>
              <a:srgbClr val="FFFFFF"/>
            </a:solidFill>
            <a:ln w="6350" cap="flat" cmpd="sng" algn="ctr">
              <a:solidFill>
                <a:srgbClr val="0050A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lIns="90000" tIns="46800" rIns="90000" bIns="46800" anchor="ctr"/>
            <a:lstStyle/>
            <a:p>
              <a:pPr>
                <a:buClr>
                  <a:srgbClr val="0050A6"/>
                </a:buClr>
                <a:defRPr/>
              </a:pPr>
              <a:r>
                <a:rPr lang="de-DE" sz="1400" kern="0" dirty="0">
                  <a:solidFill>
                    <a:srgbClr val="000000"/>
                  </a:solidFill>
                  <a:cs typeface="Arial" charset="0"/>
                </a:rPr>
                <a:t>Planung: </a:t>
              </a:r>
              <a:br>
                <a:rPr lang="de-DE" sz="1400" kern="0" dirty="0">
                  <a:solidFill>
                    <a:srgbClr val="000000"/>
                  </a:solidFill>
                  <a:cs typeface="Arial" charset="0"/>
                </a:rPr>
              </a:br>
              <a:r>
                <a:rPr lang="de-DE" sz="1400" kern="0" dirty="0">
                  <a:solidFill>
                    <a:srgbClr val="000000"/>
                  </a:solidFill>
                  <a:cs typeface="Arial" charset="0"/>
                </a:rPr>
                <a:t>4 Monate</a:t>
              </a:r>
            </a:p>
          </p:txBody>
        </p:sp>
      </p:grpSp>
      <p:grpSp>
        <p:nvGrpSpPr>
          <p:cNvPr id="3" name="Gruppieren 20"/>
          <p:cNvGrpSpPr>
            <a:grpSpLocks/>
          </p:cNvGrpSpPr>
          <p:nvPr/>
        </p:nvGrpSpPr>
        <p:grpSpPr bwMode="auto">
          <a:xfrm>
            <a:off x="719138" y="3554413"/>
            <a:ext cx="6229350" cy="2214562"/>
            <a:chOff x="4749421" y="4531697"/>
            <a:chExt cx="5788674" cy="1720378"/>
          </a:xfrm>
        </p:grpSpPr>
        <p:sp>
          <p:nvSpPr>
            <p:cNvPr id="13" name="Rechteck 12"/>
            <p:cNvSpPr/>
            <p:nvPr/>
          </p:nvSpPr>
          <p:spPr bwMode="auto">
            <a:xfrm>
              <a:off x="4749421" y="4664888"/>
              <a:ext cx="4199886" cy="1574855"/>
            </a:xfrm>
            <a:prstGeom prst="rect">
              <a:avLst/>
            </a:prstGeom>
            <a:solidFill>
              <a:srgbClr val="FFFFFF"/>
            </a:solidFill>
            <a:ln w="6350" cap="flat" cmpd="sng" algn="ctr">
              <a:solidFill>
                <a:srgbClr val="0050A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lIns="90000" tIns="46800" rIns="90000" bIns="46800"/>
            <a:lstStyle/>
            <a:p>
              <a:pPr>
                <a:buClr>
                  <a:srgbClr val="0050A6"/>
                </a:buClr>
                <a:defRPr/>
              </a:pPr>
              <a:endParaRPr lang="de-DE" sz="1400" kern="0" dirty="0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414733" name="Picture 4" descr="http://www.oeko-control.com/files/submenu_grafiken/genehmigung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49422" y="5144192"/>
              <a:ext cx="3346054" cy="1086645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</p:pic>
        <p:pic>
          <p:nvPicPr>
            <p:cNvPr id="414734" name="Inhaltsplatzhalter 22" descr="A004_Ma-CoN-Rlu_M13N.JPG"/>
            <p:cNvPicPr>
              <a:picLocks noChangeAspect="1"/>
            </p:cNvPicPr>
            <p:nvPr/>
          </p:nvPicPr>
          <p:blipFill>
            <a:blip r:embed="rId4" cstate="print"/>
            <a:srcRect t="2493" r="21709" b="5075"/>
            <a:stretch>
              <a:fillRect/>
            </a:stretch>
          </p:blipFill>
          <p:spPr bwMode="auto">
            <a:xfrm>
              <a:off x="7894712" y="4726581"/>
              <a:ext cx="2200121" cy="15254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Pfeil nach rechts 15"/>
            <p:cNvSpPr/>
            <p:nvPr/>
          </p:nvSpPr>
          <p:spPr bwMode="auto">
            <a:xfrm>
              <a:off x="7960925" y="4531697"/>
              <a:ext cx="2577170" cy="732548"/>
            </a:xfrm>
            <a:prstGeom prst="rightArrow">
              <a:avLst>
                <a:gd name="adj1" fmla="val 67164"/>
                <a:gd name="adj2" fmla="val 52145"/>
              </a:avLst>
            </a:prstGeom>
            <a:solidFill>
              <a:srgbClr val="FFFFFF"/>
            </a:solidFill>
            <a:ln w="6350" cap="flat" cmpd="sng" algn="ctr">
              <a:solidFill>
                <a:srgbClr val="0050A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lIns="90000" tIns="46800" rIns="90000" bIns="46800" anchor="ctr"/>
            <a:lstStyle/>
            <a:p>
              <a:pPr marL="361950">
                <a:buClr>
                  <a:srgbClr val="0050A6"/>
                </a:buClr>
                <a:defRPr/>
              </a:pPr>
              <a:r>
                <a:rPr lang="de-DE" sz="1400" kern="0" dirty="0">
                  <a:solidFill>
                    <a:srgbClr val="000000"/>
                  </a:solidFill>
                  <a:cs typeface="Arial" charset="0"/>
                </a:rPr>
                <a:t>Bau: </a:t>
              </a:r>
              <a:br>
                <a:rPr lang="de-DE" sz="1400" kern="0" dirty="0">
                  <a:solidFill>
                    <a:srgbClr val="000000"/>
                  </a:solidFill>
                  <a:cs typeface="Arial" charset="0"/>
                </a:rPr>
              </a:br>
              <a:r>
                <a:rPr lang="de-DE" sz="1400" kern="0" dirty="0">
                  <a:solidFill>
                    <a:srgbClr val="000000"/>
                  </a:solidFill>
                  <a:cs typeface="Arial" charset="0"/>
                </a:rPr>
                <a:t>ca. 2-3 Jahre</a:t>
              </a:r>
            </a:p>
          </p:txBody>
        </p:sp>
        <p:sp>
          <p:nvSpPr>
            <p:cNvPr id="17" name="Pfeil nach rechts 16"/>
            <p:cNvSpPr/>
            <p:nvPr/>
          </p:nvSpPr>
          <p:spPr bwMode="auto">
            <a:xfrm>
              <a:off x="4749421" y="4532930"/>
              <a:ext cx="3513920" cy="732548"/>
            </a:xfrm>
            <a:prstGeom prst="rightArrow">
              <a:avLst>
                <a:gd name="adj1" fmla="val 67164"/>
                <a:gd name="adj2" fmla="val 52145"/>
              </a:avLst>
            </a:prstGeom>
            <a:solidFill>
              <a:srgbClr val="FFFFFF"/>
            </a:solidFill>
            <a:ln w="6350" cap="flat" cmpd="sng" algn="ctr">
              <a:solidFill>
                <a:srgbClr val="0050A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lIns="90000" tIns="46800" rIns="90000" bIns="46800" anchor="ctr"/>
            <a:lstStyle/>
            <a:p>
              <a:pPr>
                <a:buClr>
                  <a:srgbClr val="0050A6"/>
                </a:buClr>
                <a:defRPr/>
              </a:pPr>
              <a:r>
                <a:rPr lang="de-DE" sz="1400" kern="0" dirty="0">
                  <a:solidFill>
                    <a:srgbClr val="000000"/>
                  </a:solidFill>
                  <a:cs typeface="Arial" charset="0"/>
                </a:rPr>
                <a:t>Planung &amp; </a:t>
              </a:r>
              <a:r>
                <a:rPr lang="de-DE" sz="1400" kern="0" dirty="0" err="1">
                  <a:solidFill>
                    <a:srgbClr val="000000"/>
                  </a:solidFill>
                  <a:cs typeface="Arial" charset="0"/>
                </a:rPr>
                <a:t>Genehmi</a:t>
              </a:r>
              <a:r>
                <a:rPr lang="de-DE" sz="1400" kern="0" dirty="0">
                  <a:solidFill>
                    <a:srgbClr val="000000"/>
                  </a:solidFill>
                  <a:cs typeface="Arial" charset="0"/>
                </a:rPr>
                <a:t>-</a:t>
              </a:r>
              <a:br>
                <a:rPr lang="de-DE" sz="1400" kern="0" dirty="0">
                  <a:solidFill>
                    <a:srgbClr val="000000"/>
                  </a:solidFill>
                  <a:cs typeface="Arial" charset="0"/>
                </a:rPr>
              </a:br>
              <a:r>
                <a:rPr lang="de-DE" sz="1400" kern="0" dirty="0" err="1">
                  <a:solidFill>
                    <a:srgbClr val="000000"/>
                  </a:solidFill>
                  <a:cs typeface="Arial" charset="0"/>
                </a:rPr>
                <a:t>gung</a:t>
              </a:r>
              <a:r>
                <a:rPr lang="de-DE" sz="1400" kern="0" dirty="0">
                  <a:solidFill>
                    <a:srgbClr val="000000"/>
                  </a:solidFill>
                  <a:cs typeface="Arial" charset="0"/>
                </a:rPr>
                <a:t>: ca. 5 Jahre</a:t>
              </a:r>
            </a:p>
          </p:txBody>
        </p:sp>
      </p:grpSp>
      <p:sp>
        <p:nvSpPr>
          <p:cNvPr id="18" name="Rechteck 17"/>
          <p:cNvSpPr/>
          <p:nvPr/>
        </p:nvSpPr>
        <p:spPr bwMode="auto">
          <a:xfrm>
            <a:off x="6985000" y="3770313"/>
            <a:ext cx="1790700" cy="431800"/>
          </a:xfrm>
          <a:prstGeom prst="rect">
            <a:avLst/>
          </a:prstGeom>
          <a:noFill/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/>
          <a:p>
            <a:pPr>
              <a:buClr>
                <a:srgbClr val="0050A6"/>
              </a:buClr>
              <a:defRPr/>
            </a:pPr>
            <a:r>
              <a:rPr lang="de-DE" b="1" kern="0" dirty="0">
                <a:solidFill>
                  <a:srgbClr val="FF0000"/>
                </a:solidFill>
                <a:cs typeface="Arial" charset="0"/>
              </a:rPr>
              <a:t>ca. 7-8 Jahre:</a:t>
            </a:r>
            <a:r>
              <a:rPr lang="de-DE" b="1" kern="0" dirty="0">
                <a:solidFill>
                  <a:srgbClr val="000000"/>
                </a:solidFill>
                <a:cs typeface="Arial" charset="0"/>
              </a:rPr>
              <a:t> </a:t>
            </a:r>
            <a:br>
              <a:rPr lang="de-DE" b="1" kern="0" dirty="0">
                <a:solidFill>
                  <a:srgbClr val="000000"/>
                </a:solidFill>
                <a:cs typeface="Arial" charset="0"/>
              </a:rPr>
            </a:br>
            <a:r>
              <a:rPr lang="de-DE" sz="1400" b="1" kern="0" dirty="0">
                <a:solidFill>
                  <a:srgbClr val="000000"/>
                </a:solidFill>
                <a:cs typeface="Arial" charset="0"/>
              </a:rPr>
              <a:t>Realisierungsdauer </a:t>
            </a:r>
            <a:br>
              <a:rPr lang="de-DE" sz="1400" b="1" kern="0" dirty="0">
                <a:solidFill>
                  <a:srgbClr val="000000"/>
                </a:solidFill>
                <a:cs typeface="Arial" charset="0"/>
              </a:rPr>
            </a:br>
            <a:r>
              <a:rPr lang="de-DE" sz="1400" b="1" kern="0" dirty="0">
                <a:solidFill>
                  <a:srgbClr val="000000"/>
                </a:solidFill>
                <a:cs typeface="Arial" charset="0"/>
              </a:rPr>
              <a:t>Neubau </a:t>
            </a:r>
            <a:r>
              <a:rPr lang="de-DE" sz="1400" b="1" kern="0" dirty="0" smtClean="0">
                <a:solidFill>
                  <a:srgbClr val="000000"/>
                </a:solidFill>
                <a:cs typeface="Arial" charset="0"/>
              </a:rPr>
              <a:t>110-kV-Leitung</a:t>
            </a:r>
            <a:endParaRPr lang="de-DE" sz="1400" b="1" kern="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9" name="Pfeil nach links 18"/>
          <p:cNvSpPr/>
          <p:nvPr/>
        </p:nvSpPr>
        <p:spPr bwMode="auto">
          <a:xfrm rot="5400000">
            <a:off x="7704932" y="2582069"/>
            <a:ext cx="985837" cy="555625"/>
          </a:xfrm>
          <a:prstGeom prst="leftArrow">
            <a:avLst/>
          </a:prstGeom>
          <a:solidFill>
            <a:srgbClr val="C00000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/>
          <a:p>
            <a:pPr>
              <a:buClr>
                <a:srgbClr val="0050A6"/>
              </a:buClr>
              <a:defRPr/>
            </a:pPr>
            <a:endParaRPr lang="de-DE" ker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" name="Rechteck 19"/>
          <p:cNvSpPr/>
          <p:nvPr/>
        </p:nvSpPr>
        <p:spPr bwMode="auto">
          <a:xfrm>
            <a:off x="6911975" y="1609725"/>
            <a:ext cx="2519363" cy="431800"/>
          </a:xfrm>
          <a:prstGeom prst="rect">
            <a:avLst/>
          </a:prstGeom>
          <a:noFill/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/>
          <a:p>
            <a:pPr>
              <a:buClr>
                <a:srgbClr val="0050A6"/>
              </a:buClr>
              <a:defRPr/>
            </a:pPr>
            <a:r>
              <a:rPr lang="de-DE" b="1" kern="0" dirty="0">
                <a:solidFill>
                  <a:srgbClr val="FF0000"/>
                </a:solidFill>
                <a:cs typeface="Arial" charset="0"/>
              </a:rPr>
              <a:t>ca. 5 Monate:</a:t>
            </a:r>
            <a:r>
              <a:rPr lang="de-DE" b="1" kern="0" dirty="0">
                <a:solidFill>
                  <a:srgbClr val="000000"/>
                </a:solidFill>
                <a:cs typeface="Arial" charset="0"/>
              </a:rPr>
              <a:t> </a:t>
            </a:r>
            <a:br>
              <a:rPr lang="de-DE" b="1" kern="0" dirty="0">
                <a:solidFill>
                  <a:srgbClr val="000000"/>
                </a:solidFill>
                <a:cs typeface="Arial" charset="0"/>
              </a:rPr>
            </a:br>
            <a:r>
              <a:rPr lang="de-DE" sz="1400" b="1" kern="0" dirty="0">
                <a:solidFill>
                  <a:srgbClr val="000000"/>
                </a:solidFill>
                <a:cs typeface="Arial" charset="0"/>
              </a:rPr>
              <a:t>Realisierungsdauer </a:t>
            </a:r>
            <a:br>
              <a:rPr lang="de-DE" sz="1400" b="1" kern="0" dirty="0">
                <a:solidFill>
                  <a:srgbClr val="000000"/>
                </a:solidFill>
                <a:cs typeface="Arial" charset="0"/>
              </a:rPr>
            </a:br>
            <a:r>
              <a:rPr lang="de-DE" sz="1400" b="1" kern="0" dirty="0">
                <a:solidFill>
                  <a:srgbClr val="000000"/>
                </a:solidFill>
                <a:cs typeface="Arial" charset="0"/>
              </a:rPr>
              <a:t>einer PV-Anlage</a:t>
            </a:r>
          </a:p>
        </p:txBody>
      </p:sp>
      <p:sp>
        <p:nvSpPr>
          <p:cNvPr id="21" name="Pfeil nach rechts 20"/>
          <p:cNvSpPr/>
          <p:nvPr/>
        </p:nvSpPr>
        <p:spPr bwMode="auto">
          <a:xfrm rot="5400000">
            <a:off x="7207250" y="2611438"/>
            <a:ext cx="939800" cy="520700"/>
          </a:xfrm>
          <a:prstGeom prst="rightArrow">
            <a:avLst/>
          </a:prstGeom>
          <a:solidFill>
            <a:srgbClr val="C00000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/>
          <a:p>
            <a:pPr>
              <a:buClr>
                <a:srgbClr val="0050A6"/>
              </a:buClr>
              <a:defRPr/>
            </a:pPr>
            <a:endParaRPr lang="de-DE" kern="0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406400" y="338114"/>
            <a:ext cx="8486080" cy="498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ct val="50000"/>
              </a:spcBef>
              <a:buClr>
                <a:srgbClr val="00A8D6"/>
              </a:buClr>
              <a:buSzPct val="70000"/>
              <a:defRPr/>
            </a:pPr>
            <a:r>
              <a:rPr lang="de-DE" sz="2400" dirty="0" smtClean="0">
                <a:solidFill>
                  <a:srgbClr val="0050A6"/>
                </a:solidFill>
                <a:latin typeface="Arial"/>
              </a:rPr>
              <a:t>Ohne gesellschaftliche Akzeptanz ist Netzausbau unmöglich.</a:t>
            </a:r>
            <a:endParaRPr lang="de-DE" sz="2400" dirty="0">
              <a:solidFill>
                <a:srgbClr val="0050A6"/>
              </a:solidFill>
              <a:latin typeface="Arial"/>
            </a:endParaRP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300" y="1377318"/>
            <a:ext cx="4856163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4" descr="mahnfeuer2010_08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30228" y="1088740"/>
            <a:ext cx="5041900" cy="267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6" descr="Logo Hochspannung tief legen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4329100"/>
            <a:ext cx="1905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8" descr="http://www.schalkau.com/images/plakate_drheinz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0" y="3905250"/>
            <a:ext cx="27813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10" descr="jbr-trasse_oster_suedstaaten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92180" y="4617132"/>
            <a:ext cx="277495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57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43550" y="2565400"/>
            <a:ext cx="3205163" cy="1979613"/>
          </a:xfrm>
          <a:prstGeom prst="rect">
            <a:avLst/>
          </a:prstGeom>
          <a:noFill/>
          <a:ln w="222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408579" name="Datumsplatzhalter 3"/>
          <p:cNvSpPr>
            <a:spLocks noGrp="1"/>
          </p:cNvSpPr>
          <p:nvPr>
            <p:ph type="dt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D695A2F-2020-44B7-BC93-78F8EAFCA88F}" type="datetime1">
              <a:rPr lang="de-DE" smtClean="0"/>
              <a:pPr/>
              <a:t>04.07.2013</a:t>
            </a:fld>
            <a:endParaRPr lang="de-DE" smtClean="0"/>
          </a:p>
        </p:txBody>
      </p:sp>
      <p:sp>
        <p:nvSpPr>
          <p:cNvPr id="408580" name="Foliennummernplatzhalt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de-DE" smtClean="0"/>
              <a:t>Seite </a:t>
            </a:r>
            <a:fld id="{80C7A7E5-0475-408C-BDFD-3E6278E899D0}" type="slidenum">
              <a:rPr lang="de-DE" smtClean="0"/>
              <a:pPr/>
              <a:t>18</a:t>
            </a:fld>
            <a:endParaRPr lang="de-DE" smtClean="0"/>
          </a:p>
        </p:txBody>
      </p:sp>
      <p:sp>
        <p:nvSpPr>
          <p:cNvPr id="408581" name="Rectangle 2"/>
          <p:cNvSpPr>
            <a:spLocks noGrp="1" noChangeArrowheads="1"/>
          </p:cNvSpPr>
          <p:nvPr>
            <p:ph type="title"/>
          </p:nvPr>
        </p:nvSpPr>
        <p:spPr>
          <a:xfrm>
            <a:off x="666750" y="190500"/>
            <a:ext cx="7865690" cy="1081088"/>
          </a:xfrm>
        </p:spPr>
        <p:txBody>
          <a:bodyPr/>
          <a:lstStyle/>
          <a:p>
            <a:pPr eaLnBrk="1" hangingPunct="1"/>
            <a:r>
              <a:rPr lang="de-DE" sz="2400" dirty="0" smtClean="0"/>
              <a:t>Stromnetze gehen immer häufiger auf Alarmstufe „gelb“.</a:t>
            </a:r>
          </a:p>
        </p:txBody>
      </p:sp>
      <p:grpSp>
        <p:nvGrpSpPr>
          <p:cNvPr id="2" name="Gruppieren 22"/>
          <p:cNvGrpSpPr>
            <a:grpSpLocks/>
          </p:cNvGrpSpPr>
          <p:nvPr/>
        </p:nvGrpSpPr>
        <p:grpSpPr bwMode="auto">
          <a:xfrm>
            <a:off x="0" y="1484313"/>
            <a:ext cx="1871663" cy="4357687"/>
            <a:chOff x="740794" y="1719530"/>
            <a:chExt cx="1634962" cy="3941718"/>
          </a:xfrm>
        </p:grpSpPr>
        <p:pic>
          <p:nvPicPr>
            <p:cNvPr id="408593" name="Picture 1"/>
            <p:cNvPicPr>
              <a:picLocks noChangeAspect="1" noChangeArrowheads="1"/>
            </p:cNvPicPr>
            <p:nvPr/>
          </p:nvPicPr>
          <p:blipFill>
            <a:blip r:embed="rId3" cstate="print"/>
            <a:srcRect l="5363" t="4227" r="73625" b="47165"/>
            <a:stretch>
              <a:fillRect/>
            </a:stretch>
          </p:blipFill>
          <p:spPr bwMode="auto">
            <a:xfrm>
              <a:off x="740794" y="1719530"/>
              <a:ext cx="1634962" cy="39417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Ellipse 8"/>
            <p:cNvSpPr/>
            <p:nvPr/>
          </p:nvSpPr>
          <p:spPr>
            <a:xfrm>
              <a:off x="1007047" y="3322065"/>
              <a:ext cx="793213" cy="828550"/>
            </a:xfrm>
            <a:prstGeom prst="ellipse">
              <a:avLst/>
            </a:prstGeom>
            <a:solidFill>
              <a:srgbClr val="FFDD00"/>
            </a:solidFill>
            <a:ln w="25400" cap="flat" cmpd="sng" algn="ctr">
              <a:solidFill>
                <a:srgbClr val="FFDD00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Clr>
                  <a:srgbClr val="FFDD00"/>
                </a:buClr>
                <a:buFontTx/>
                <a:buNone/>
                <a:defRPr/>
              </a:pPr>
              <a:endParaRPr lang="de-DE" kern="0">
                <a:solidFill>
                  <a:srgbClr val="FFFFFF"/>
                </a:solidFill>
                <a:latin typeface="Arial"/>
                <a:cs typeface="Arial" charset="0"/>
              </a:endParaRPr>
            </a:p>
          </p:txBody>
        </p:sp>
        <p:sp>
          <p:nvSpPr>
            <p:cNvPr id="10" name="Ellipse 9"/>
            <p:cNvSpPr/>
            <p:nvPr/>
          </p:nvSpPr>
          <p:spPr>
            <a:xfrm>
              <a:off x="1008434" y="4545505"/>
              <a:ext cx="791826" cy="791215"/>
            </a:xfrm>
            <a:prstGeom prst="ellipse">
              <a:avLst/>
            </a:prstGeom>
            <a:solidFill>
              <a:srgbClr val="89BA17">
                <a:lumMod val="75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Clr>
                  <a:srgbClr val="FFDD00"/>
                </a:buClr>
                <a:buFontTx/>
                <a:buNone/>
                <a:defRPr/>
              </a:pPr>
              <a:endParaRPr lang="de-DE" kern="0">
                <a:solidFill>
                  <a:srgbClr val="FFFFFF"/>
                </a:solidFill>
                <a:latin typeface="Arial"/>
                <a:cs typeface="Arial" charset="0"/>
              </a:endParaRPr>
            </a:p>
          </p:txBody>
        </p:sp>
      </p:grpSp>
      <p:sp>
        <p:nvSpPr>
          <p:cNvPr id="11" name="Textfeld 10"/>
          <p:cNvSpPr txBox="1"/>
          <p:nvPr/>
        </p:nvSpPr>
        <p:spPr>
          <a:xfrm>
            <a:off x="1439863" y="1592263"/>
            <a:ext cx="3024187" cy="1296987"/>
          </a:xfrm>
          <a:prstGeom prst="rect">
            <a:avLst/>
          </a:prstGeom>
          <a:solidFill>
            <a:srgbClr val="E2001A">
              <a:lumMod val="20000"/>
              <a:lumOff val="80000"/>
            </a:srgbClr>
          </a:solid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FFDD00"/>
              </a:buClr>
              <a:buFontTx/>
              <a:buNone/>
              <a:defRPr/>
            </a:pPr>
            <a:r>
              <a:rPr lang="de-DE" sz="1400" b="1" kern="0" dirty="0">
                <a:solidFill>
                  <a:srgbClr val="000000"/>
                </a:solidFill>
                <a:latin typeface="Arial"/>
                <a:cs typeface="Arial" charset="0"/>
              </a:rPr>
              <a:t>Blackout-Gefahr</a:t>
            </a:r>
          </a:p>
          <a:p>
            <a:pPr marL="177800" indent="-177800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Wingdings" pitchFamily="2" charset="2"/>
              <a:buChar char="§"/>
              <a:defRPr/>
            </a:pPr>
            <a:r>
              <a:rPr lang="de-DE" sz="1400" kern="0" dirty="0">
                <a:solidFill>
                  <a:srgbClr val="000000"/>
                </a:solidFill>
                <a:latin typeface="Arial"/>
                <a:cs typeface="Arial" charset="0"/>
              </a:rPr>
              <a:t>Teil- oder Totalausfall</a:t>
            </a:r>
          </a:p>
          <a:p>
            <a:pPr marL="177800" indent="-177800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Wingdings" pitchFamily="2" charset="2"/>
              <a:buChar char="§"/>
              <a:defRPr/>
            </a:pPr>
            <a:r>
              <a:rPr lang="de-DE" sz="1400" kern="0" dirty="0">
                <a:solidFill>
                  <a:srgbClr val="000000"/>
                </a:solidFill>
                <a:latin typeface="Arial"/>
                <a:cs typeface="Arial" charset="0"/>
              </a:rPr>
              <a:t>Wiederaufbau der Stromversorgung</a:t>
            </a:r>
          </a:p>
        </p:txBody>
      </p:sp>
      <p:sp>
        <p:nvSpPr>
          <p:cNvPr id="12" name="Textfeld 11"/>
          <p:cNvSpPr txBox="1"/>
          <p:nvPr/>
        </p:nvSpPr>
        <p:spPr>
          <a:xfrm>
            <a:off x="1439863" y="2889250"/>
            <a:ext cx="3024187" cy="1584325"/>
          </a:xfrm>
          <a:prstGeom prst="rect">
            <a:avLst/>
          </a:prstGeom>
          <a:solidFill>
            <a:srgbClr val="FFDD00">
              <a:lumMod val="20000"/>
              <a:lumOff val="80000"/>
            </a:srgbClr>
          </a:solid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FFDD00"/>
              </a:buClr>
              <a:buFontTx/>
              <a:buNone/>
              <a:defRPr/>
            </a:pPr>
            <a:r>
              <a:rPr lang="de-DE" sz="1400" b="1" kern="0" dirty="0">
                <a:solidFill>
                  <a:srgbClr val="000000"/>
                </a:solidFill>
                <a:latin typeface="Arial"/>
                <a:cs typeface="Arial" charset="0"/>
              </a:rPr>
              <a:t>Netzstabilität ist gefährdet</a:t>
            </a:r>
          </a:p>
          <a:p>
            <a:pPr marL="177800" indent="-177800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Wingdings" pitchFamily="2" charset="2"/>
              <a:buChar char="§"/>
              <a:defRPr/>
            </a:pPr>
            <a:r>
              <a:rPr lang="de-DE" sz="1300" kern="0" dirty="0">
                <a:solidFill>
                  <a:srgbClr val="000000"/>
                </a:solidFill>
                <a:latin typeface="Arial"/>
                <a:cs typeface="Arial" charset="0"/>
              </a:rPr>
              <a:t>Stress- bzw. Störbetrieb</a:t>
            </a:r>
          </a:p>
          <a:p>
            <a:pPr marL="177800" indent="-177800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Wingdings" pitchFamily="2" charset="2"/>
              <a:buChar char="§"/>
              <a:defRPr/>
            </a:pPr>
            <a:r>
              <a:rPr lang="de-DE" sz="1300" kern="0" dirty="0">
                <a:solidFill>
                  <a:srgbClr val="000000"/>
                </a:solidFill>
                <a:latin typeface="Arial"/>
                <a:cs typeface="Arial" charset="0"/>
              </a:rPr>
              <a:t>Zur Regelung kritischer Situation: </a:t>
            </a:r>
            <a:br>
              <a:rPr lang="de-DE" sz="1300" kern="0" dirty="0">
                <a:solidFill>
                  <a:srgbClr val="000000"/>
                </a:solidFill>
                <a:latin typeface="Arial"/>
                <a:cs typeface="Arial" charset="0"/>
              </a:rPr>
            </a:br>
            <a:r>
              <a:rPr lang="de-DE" sz="1300" kern="0" dirty="0" err="1">
                <a:solidFill>
                  <a:srgbClr val="000000"/>
                </a:solidFill>
                <a:latin typeface="Arial"/>
                <a:cs typeface="Arial" charset="0"/>
              </a:rPr>
              <a:t>ÜNB´s</a:t>
            </a:r>
            <a:r>
              <a:rPr lang="de-DE" sz="1300" kern="0" dirty="0">
                <a:solidFill>
                  <a:srgbClr val="000000"/>
                </a:solidFill>
                <a:latin typeface="Arial"/>
                <a:cs typeface="Arial" charset="0"/>
              </a:rPr>
              <a:t> leiten SSM-Maßnahmen ein, zusätzliche Aufrufe an </a:t>
            </a:r>
            <a:r>
              <a:rPr lang="de-DE" sz="1300" kern="0" dirty="0" err="1">
                <a:solidFill>
                  <a:srgbClr val="000000"/>
                </a:solidFill>
                <a:latin typeface="Arial"/>
                <a:cs typeface="Arial" charset="0"/>
              </a:rPr>
              <a:t>VNB‘s</a:t>
            </a:r>
            <a:r>
              <a:rPr lang="de-DE" sz="1300" kern="0" dirty="0">
                <a:solidFill>
                  <a:srgbClr val="000000"/>
                </a:solidFill>
                <a:latin typeface="Arial"/>
                <a:cs typeface="Arial" charset="0"/>
              </a:rPr>
              <a:t> zu NSM-Maßnahmen </a:t>
            </a:r>
          </a:p>
          <a:p>
            <a:pPr marL="177800" indent="-177800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Wingdings" pitchFamily="2" charset="2"/>
              <a:buChar char="§"/>
              <a:defRPr/>
            </a:pPr>
            <a:r>
              <a:rPr lang="de-DE" sz="1300" kern="0" dirty="0">
                <a:solidFill>
                  <a:srgbClr val="000000"/>
                </a:solidFill>
                <a:latin typeface="Arial"/>
                <a:cs typeface="Arial" charset="0"/>
              </a:rPr>
              <a:t>Nutzung von Regelenergie</a:t>
            </a:r>
          </a:p>
        </p:txBody>
      </p:sp>
      <p:sp>
        <p:nvSpPr>
          <p:cNvPr id="13" name="Textfeld 12"/>
          <p:cNvSpPr txBox="1"/>
          <p:nvPr/>
        </p:nvSpPr>
        <p:spPr>
          <a:xfrm>
            <a:off x="1439863" y="4473575"/>
            <a:ext cx="3024187" cy="1368425"/>
          </a:xfrm>
          <a:prstGeom prst="rect">
            <a:avLst/>
          </a:prstGeom>
          <a:solidFill>
            <a:srgbClr val="89BA17">
              <a:lumMod val="20000"/>
              <a:lumOff val="80000"/>
            </a:srgbClr>
          </a:solid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FFDD00"/>
              </a:buClr>
              <a:buFontTx/>
              <a:buNone/>
              <a:defRPr/>
            </a:pPr>
            <a:r>
              <a:rPr lang="de-DE" sz="1400" b="1" kern="0" dirty="0">
                <a:solidFill>
                  <a:srgbClr val="000000"/>
                </a:solidFill>
                <a:latin typeface="Arial"/>
                <a:cs typeface="Arial" charset="0"/>
              </a:rPr>
              <a:t>Netzstabilität ist gewährleistet</a:t>
            </a:r>
          </a:p>
          <a:p>
            <a:pPr marL="177800" indent="-177800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Wingdings" pitchFamily="2" charset="2"/>
              <a:buChar char="§"/>
              <a:defRPr/>
            </a:pPr>
            <a:r>
              <a:rPr lang="de-DE" sz="1400" kern="0" dirty="0">
                <a:solidFill>
                  <a:srgbClr val="000000"/>
                </a:solidFill>
                <a:latin typeface="Arial"/>
                <a:cs typeface="Arial" charset="0"/>
              </a:rPr>
              <a:t>Erzeugung und Verbrauch sind auf gleichem Niveau</a:t>
            </a:r>
          </a:p>
          <a:p>
            <a:pPr marL="177800" indent="-177800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Wingdings" pitchFamily="2" charset="2"/>
              <a:buChar char="§"/>
              <a:defRPr/>
            </a:pPr>
            <a:r>
              <a:rPr lang="de-DE" sz="1400" kern="0" dirty="0">
                <a:solidFill>
                  <a:srgbClr val="000000"/>
                </a:solidFill>
                <a:latin typeface="Arial"/>
                <a:cs typeface="Arial" charset="0"/>
              </a:rPr>
              <a:t>Normalbetrieb</a:t>
            </a:r>
          </a:p>
        </p:txBody>
      </p:sp>
      <p:grpSp>
        <p:nvGrpSpPr>
          <p:cNvPr id="3" name="Gruppieren 19"/>
          <p:cNvGrpSpPr/>
          <p:nvPr/>
        </p:nvGrpSpPr>
        <p:grpSpPr>
          <a:xfrm>
            <a:off x="5544108" y="4619129"/>
            <a:ext cx="3204356" cy="1728192"/>
            <a:chOff x="4211960" y="4005064"/>
            <a:chExt cx="4283075" cy="26797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5" name="Picture 12"/>
            <p:cNvPicPr>
              <a:picLocks noChangeAspect="1" noChangeArrowheads="1"/>
            </p:cNvPicPr>
            <p:nvPr/>
          </p:nvPicPr>
          <p:blipFill>
            <a:blip r:embed="rId4" cstate="print"/>
            <a:srcRect l="1439" t="2728" r="1698"/>
            <a:stretch>
              <a:fillRect/>
            </a:stretch>
          </p:blipFill>
          <p:spPr bwMode="auto">
            <a:xfrm>
              <a:off x="4211960" y="4005064"/>
              <a:ext cx="4283075" cy="2679700"/>
            </a:xfrm>
            <a:prstGeom prst="rect">
              <a:avLst/>
            </a:prstGeom>
            <a:noFill/>
            <a:ln w="22225">
              <a:solidFill>
                <a:srgbClr val="89BA17"/>
              </a:solidFill>
              <a:miter lim="800000"/>
              <a:headEnd/>
              <a:tailEnd/>
            </a:ln>
          </p:spPr>
        </p:pic>
        <p:cxnSp>
          <p:nvCxnSpPr>
            <p:cNvPr id="16" name="Gerade Verbindung 13"/>
            <p:cNvCxnSpPr>
              <a:cxnSpLocks noChangeShapeType="1"/>
            </p:cNvCxnSpPr>
            <p:nvPr/>
          </p:nvCxnSpPr>
          <p:spPr bwMode="auto">
            <a:xfrm>
              <a:off x="4571553" y="6461608"/>
              <a:ext cx="3852862" cy="0"/>
            </a:xfrm>
            <a:prstGeom prst="line">
              <a:avLst/>
            </a:prstGeom>
            <a:noFill/>
            <a:ln w="22225" algn="ctr">
              <a:solidFill>
                <a:srgbClr val="89BA17"/>
              </a:solidFill>
              <a:prstDash val="solid"/>
              <a:round/>
              <a:headEnd/>
              <a:tailEnd/>
            </a:ln>
          </p:spPr>
        </p:cxnSp>
      </p:grpSp>
      <p:sp>
        <p:nvSpPr>
          <p:cNvPr id="17" name="Textfeld 16"/>
          <p:cNvSpPr txBox="1"/>
          <p:nvPr/>
        </p:nvSpPr>
        <p:spPr>
          <a:xfrm>
            <a:off x="5492750" y="1268413"/>
            <a:ext cx="3240088" cy="1223962"/>
          </a:xfrm>
          <a:prstGeom prst="rect">
            <a:avLst/>
          </a:prstGeom>
          <a:solidFill>
            <a:srgbClr val="FFFFFF"/>
          </a:solidFill>
          <a:ln w="22225">
            <a:solidFill>
              <a:srgbClr val="E2001A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177800" indent="-177800" fontAlgn="auto">
              <a:spcBef>
                <a:spcPts val="0"/>
              </a:spcBef>
              <a:spcAft>
                <a:spcPts val="0"/>
              </a:spcAft>
              <a:buClr>
                <a:srgbClr val="0050A6"/>
              </a:buClr>
              <a:buFont typeface="Wingdings" pitchFamily="2" charset="2"/>
              <a:buChar char="§"/>
              <a:defRPr/>
            </a:pPr>
            <a:r>
              <a:rPr lang="de-DE" sz="1200" kern="0" dirty="0">
                <a:solidFill>
                  <a:srgbClr val="000000"/>
                </a:solidFill>
                <a:latin typeface="Arial"/>
                <a:cs typeface="Arial" charset="0"/>
              </a:rPr>
              <a:t>Warnung vor wachsenden Versorgungsengpässen in den Wintermonaten</a:t>
            </a:r>
          </a:p>
          <a:p>
            <a:pPr marL="177800" indent="-177800" fontAlgn="auto">
              <a:spcBef>
                <a:spcPts val="0"/>
              </a:spcBef>
              <a:spcAft>
                <a:spcPts val="0"/>
              </a:spcAft>
              <a:buClr>
                <a:srgbClr val="0050A6"/>
              </a:buClr>
              <a:buFont typeface="Wingdings" pitchFamily="2" charset="2"/>
              <a:buChar char="§"/>
              <a:defRPr/>
            </a:pPr>
            <a:r>
              <a:rPr lang="de-DE" sz="1200" kern="0" dirty="0">
                <a:solidFill>
                  <a:srgbClr val="000000"/>
                </a:solidFill>
                <a:latin typeface="Arial"/>
                <a:cs typeface="Arial" charset="0"/>
              </a:rPr>
              <a:t>Bedarf für Kaltreserve bei 2.000 MW</a:t>
            </a:r>
          </a:p>
          <a:p>
            <a:pPr marL="177800" indent="-177800" fontAlgn="auto">
              <a:spcBef>
                <a:spcPts val="0"/>
              </a:spcBef>
              <a:spcAft>
                <a:spcPts val="0"/>
              </a:spcAft>
              <a:buClr>
                <a:srgbClr val="0050A6"/>
              </a:buClr>
              <a:buFont typeface="Wingdings" pitchFamily="2" charset="2"/>
              <a:buChar char="§"/>
              <a:defRPr/>
            </a:pPr>
            <a:r>
              <a:rPr lang="de-DE" sz="1200" kern="0" dirty="0">
                <a:solidFill>
                  <a:srgbClr val="000000"/>
                </a:solidFill>
                <a:latin typeface="Arial"/>
                <a:cs typeface="Arial" charset="0"/>
              </a:rPr>
              <a:t>immer mehr Stilllegungen von Kraftwerken</a:t>
            </a:r>
          </a:p>
        </p:txBody>
      </p:sp>
      <p:sp>
        <p:nvSpPr>
          <p:cNvPr id="18" name="Pfeil nach links 17"/>
          <p:cNvSpPr/>
          <p:nvPr/>
        </p:nvSpPr>
        <p:spPr>
          <a:xfrm rot="10137528">
            <a:off x="4425950" y="1962150"/>
            <a:ext cx="1047750" cy="287338"/>
          </a:xfrm>
          <a:prstGeom prst="leftArrow">
            <a:avLst/>
          </a:prstGeom>
          <a:solidFill>
            <a:srgbClr val="9D0D15">
              <a:lumMod val="20000"/>
              <a:lumOff val="80000"/>
            </a:srgbClr>
          </a:solidFill>
          <a:ln w="25400" cap="flat" cmpd="sng" algn="ctr">
            <a:solidFill>
              <a:srgbClr val="E2001A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de-DE" kern="0" dirty="0">
              <a:solidFill>
                <a:srgbClr val="FFFFFF"/>
              </a:solidFill>
              <a:latin typeface="Arial"/>
              <a:cs typeface="Arial" charset="0"/>
            </a:endParaRPr>
          </a:p>
        </p:txBody>
      </p:sp>
      <p:sp>
        <p:nvSpPr>
          <p:cNvPr id="19" name="Pfeil nach links 18"/>
          <p:cNvSpPr/>
          <p:nvPr/>
        </p:nvSpPr>
        <p:spPr>
          <a:xfrm rot="10800000">
            <a:off x="4427538" y="3465513"/>
            <a:ext cx="1044575" cy="287337"/>
          </a:xfrm>
          <a:prstGeom prst="leftArrow">
            <a:avLst/>
          </a:prstGeom>
          <a:solidFill>
            <a:srgbClr val="FFDD00">
              <a:lumMod val="40000"/>
              <a:lumOff val="60000"/>
            </a:srgbClr>
          </a:solidFill>
          <a:ln w="25400" cap="flat" cmpd="sng" algn="ctr">
            <a:solidFill>
              <a:srgbClr val="FFDD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de-DE" kern="0" dirty="0">
              <a:solidFill>
                <a:srgbClr val="FFFFFF"/>
              </a:solidFill>
              <a:latin typeface="Arial"/>
              <a:cs typeface="Arial" charset="0"/>
            </a:endParaRPr>
          </a:p>
        </p:txBody>
      </p:sp>
      <p:sp>
        <p:nvSpPr>
          <p:cNvPr id="20" name="Pfeil nach links 19"/>
          <p:cNvSpPr/>
          <p:nvPr/>
        </p:nvSpPr>
        <p:spPr>
          <a:xfrm rot="11985160">
            <a:off x="4445000" y="5075238"/>
            <a:ext cx="1060450" cy="288925"/>
          </a:xfrm>
          <a:prstGeom prst="leftArrow">
            <a:avLst/>
          </a:prstGeom>
          <a:solidFill>
            <a:srgbClr val="89BA17">
              <a:lumMod val="40000"/>
              <a:lumOff val="60000"/>
            </a:srgbClr>
          </a:solidFill>
          <a:ln w="25400" cap="flat" cmpd="sng" algn="ctr">
            <a:solidFill>
              <a:srgbClr val="89BA17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de-DE" kern="0" dirty="0">
              <a:solidFill>
                <a:srgbClr val="FFFFFF"/>
              </a:solidFill>
              <a:latin typeface="Arial"/>
              <a:cs typeface="Arial" charset="0"/>
            </a:endParaRPr>
          </a:p>
        </p:txBody>
      </p:sp>
      <p:sp>
        <p:nvSpPr>
          <p:cNvPr id="22" name="Textfeld 14"/>
          <p:cNvSpPr txBox="1">
            <a:spLocks noChangeArrowheads="1"/>
          </p:cNvSpPr>
          <p:nvPr/>
        </p:nvSpPr>
        <p:spPr bwMode="auto">
          <a:xfrm>
            <a:off x="7488238" y="2852738"/>
            <a:ext cx="12223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de-DE" sz="800" kern="0" dirty="0">
                <a:solidFill>
                  <a:srgbClr val="000000"/>
                </a:solidFill>
                <a:latin typeface="Arial"/>
                <a:cs typeface="Arial" charset="0"/>
              </a:rPr>
              <a:t>Stand Dezember 2012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68313"/>
            <a:ext cx="7775575" cy="10795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de-DE" sz="2700" dirty="0" smtClean="0"/>
              <a:t>Grundstruktur Netzsicherheitsmanagement:</a:t>
            </a:r>
            <a:br>
              <a:rPr lang="de-DE" sz="2700" dirty="0" smtClean="0"/>
            </a:br>
            <a:r>
              <a:rPr lang="de-DE" sz="2700" dirty="0" err="1" smtClean="0"/>
              <a:t>Prinzipdarstellung</a:t>
            </a:r>
            <a:r>
              <a:rPr lang="de-DE" sz="2700" dirty="0" smtClean="0"/>
              <a:t> Prozessablauf </a:t>
            </a:r>
            <a:r>
              <a:rPr lang="de-DE" dirty="0" smtClean="0"/>
              <a:t/>
            </a:r>
            <a:br>
              <a:rPr lang="de-DE" dirty="0" smtClean="0"/>
            </a:br>
            <a:endParaRPr lang="de-DE" dirty="0" smtClean="0"/>
          </a:p>
        </p:txBody>
      </p:sp>
      <p:sp>
        <p:nvSpPr>
          <p:cNvPr id="34819" name="Datumsplatzhalter 3"/>
          <p:cNvSpPr>
            <a:spLocks noGrp="1"/>
          </p:cNvSpPr>
          <p:nvPr>
            <p:ph type="dt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FFDD00"/>
              </a:buClr>
            </a:pPr>
            <a:fld id="{3C7DC734-7130-4BC0-9FC4-832BF9027F75}" type="datetime1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04.07.2013</a:t>
            </a:fld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34820" name="Foliennummernplatzhalt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FFDD00"/>
              </a:buClr>
            </a:pPr>
            <a:r>
              <a:rPr lang="de-DE" smtClean="0">
                <a:solidFill>
                  <a:srgbClr val="000000"/>
                </a:solidFill>
              </a:rPr>
              <a:t>Seite </a:t>
            </a:r>
            <a:fld id="{6F2125AD-F0F3-47AA-A04D-1C1F79466E71}" type="slidenum">
              <a:rPr lang="de-DE" smtClean="0">
                <a:solidFill>
                  <a:srgbClr val="000000"/>
                </a:solidFill>
              </a:rPr>
              <a:pPr>
                <a:buClr>
                  <a:srgbClr val="FFDD00"/>
                </a:buClr>
              </a:pPr>
              <a:t>19</a:t>
            </a:fld>
            <a:endParaRPr lang="de-DE" smtClean="0">
              <a:solidFill>
                <a:srgbClr val="000000"/>
              </a:solidFill>
            </a:endParaRPr>
          </a:p>
        </p:txBody>
      </p:sp>
      <p:pic>
        <p:nvPicPr>
          <p:cNvPr id="3482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25093"/>
            <a:ext cx="4778375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24413" y="2960688"/>
            <a:ext cx="3997325" cy="313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7900" y="2224088"/>
            <a:ext cx="4176713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4" name="Textfeld 9"/>
          <p:cNvSpPr txBox="1">
            <a:spLocks noChangeArrowheads="1"/>
          </p:cNvSpPr>
          <p:nvPr/>
        </p:nvSpPr>
        <p:spPr bwMode="auto">
          <a:xfrm>
            <a:off x="4608513" y="1573213"/>
            <a:ext cx="4248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FFDD00"/>
              </a:buClr>
            </a:pPr>
            <a:r>
              <a:rPr lang="de-DE" sz="1400" dirty="0">
                <a:solidFill>
                  <a:srgbClr val="000000"/>
                </a:solidFill>
              </a:rPr>
              <a:t>Veröffentlichung der Entlastungsmaßnahmen im Internet unter http://www.mitnetz-strom.de</a:t>
            </a:r>
          </a:p>
        </p:txBody>
      </p:sp>
      <p:sp>
        <p:nvSpPr>
          <p:cNvPr id="10" name="Textplatzhalter 1"/>
          <p:cNvSpPr>
            <a:spLocks noGrp="1"/>
          </p:cNvSpPr>
          <p:nvPr>
            <p:ph type="body" sz="quarter" idx="10"/>
          </p:nvPr>
        </p:nvSpPr>
        <p:spPr>
          <a:xfrm>
            <a:off x="539551" y="1592796"/>
            <a:ext cx="4608513" cy="122413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de-DE" sz="1400" dirty="0" smtClean="0"/>
              <a:t>Systemsicherheitsmanagement (SSM)</a:t>
            </a:r>
            <a:br>
              <a:rPr lang="de-DE" sz="1400" dirty="0" smtClean="0"/>
            </a:br>
            <a:r>
              <a:rPr lang="de-DE" sz="1200" i="1" dirty="0" smtClean="0"/>
              <a:t>nach EnWG §13, angefordert durch ÜNB (50HertzT)</a:t>
            </a:r>
          </a:p>
          <a:p>
            <a:pPr>
              <a:defRPr/>
            </a:pPr>
            <a:r>
              <a:rPr lang="de-DE" sz="1400" dirty="0" smtClean="0"/>
              <a:t>Netzsicherheitsmanagement  (NSM)</a:t>
            </a:r>
            <a:br>
              <a:rPr lang="de-DE" sz="1400" dirty="0" smtClean="0"/>
            </a:br>
            <a:r>
              <a:rPr lang="de-DE" sz="1200" i="1" dirty="0" smtClean="0"/>
              <a:t>nach EEG §11, angefordert durch MITNETZ STROM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7" name="Rectangle 5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2400" noProof="1" smtClean="0"/>
              <a:t>enviaM und MITNETZ Strom stellen heute und in Zukunft sicher:</a:t>
            </a:r>
            <a:endParaRPr lang="de-DE" sz="2400" noProof="1"/>
          </a:p>
        </p:txBody>
      </p: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323528" y="1725516"/>
            <a:ext cx="8640638" cy="3971736"/>
            <a:chOff x="204" y="980"/>
            <a:chExt cx="5352" cy="2254"/>
          </a:xfrm>
        </p:grpSpPr>
        <p:sp>
          <p:nvSpPr>
            <p:cNvPr id="335879" name="AutoShape 7"/>
            <p:cNvSpPr>
              <a:spLocks noChangeArrowheads="1"/>
            </p:cNvSpPr>
            <p:nvPr/>
          </p:nvSpPr>
          <p:spPr bwMode="gray">
            <a:xfrm>
              <a:off x="204" y="980"/>
              <a:ext cx="5352" cy="711"/>
            </a:xfrm>
            <a:prstGeom prst="triangle">
              <a:avLst>
                <a:gd name="adj" fmla="val 50000"/>
              </a:avLst>
            </a:prstGeo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75000"/>
                    <a:alpha val="59000"/>
                  </a:schemeClr>
                </a:gs>
                <a:gs pos="100000">
                  <a:schemeClr val="tx2">
                    <a:lumMod val="20000"/>
                    <a:lumOff val="80000"/>
                  </a:schemeClr>
                </a:gs>
                <a:gs pos="100000">
                  <a:schemeClr val="tx2">
                    <a:lumMod val="20000"/>
                    <a:lumOff val="80000"/>
                  </a:schemeClr>
                </a:gs>
              </a:gsLst>
              <a:lin ang="5400000" scaled="1"/>
              <a:tileRect/>
            </a:gradFill>
            <a:ln w="9525" algn="ctr">
              <a:solidFill>
                <a:srgbClr val="DDDDDD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>
                <a:buClr>
                  <a:srgbClr val="FFDD00"/>
                </a:buClr>
              </a:pPr>
              <a:endParaRPr lang="de-DE" sz="1400" noProof="1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335881" name="Rectangle 9"/>
            <p:cNvSpPr>
              <a:spLocks noChangeArrowheads="1"/>
            </p:cNvSpPr>
            <p:nvPr/>
          </p:nvSpPr>
          <p:spPr bwMode="gray">
            <a:xfrm>
              <a:off x="204" y="1251"/>
              <a:ext cx="5352" cy="4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spcAft>
                  <a:spcPts val="0"/>
                </a:spcAft>
                <a:buClr>
                  <a:srgbClr val="FFDD00"/>
                </a:buClr>
              </a:pPr>
              <a:r>
                <a:rPr lang="en-US" b="1" dirty="0" smtClean="0">
                  <a:solidFill>
                    <a:srgbClr val="FFFFFF"/>
                  </a:solidFill>
                  <a:cs typeface="Arial" pitchFamily="34" charset="0"/>
                </a:rPr>
                <a:t>bedarfsgerechtes, stabiles, </a:t>
              </a:r>
            </a:p>
            <a:p>
              <a:pPr algn="ctr">
                <a:spcAft>
                  <a:spcPts val="0"/>
                </a:spcAft>
                <a:buClr>
                  <a:srgbClr val="FFDD00"/>
                </a:buClr>
              </a:pPr>
              <a:r>
                <a:rPr lang="en-US" b="1" dirty="0" err="1" smtClean="0">
                  <a:solidFill>
                    <a:srgbClr val="FFFFFF"/>
                  </a:solidFill>
                  <a:cs typeface="Arial" pitchFamily="34" charset="0"/>
                </a:rPr>
                <a:t>effizientes</a:t>
              </a:r>
              <a:r>
                <a:rPr lang="en-US" b="1" dirty="0" smtClean="0">
                  <a:solidFill>
                    <a:srgbClr val="FFFFFF"/>
                  </a:solidFill>
                  <a:cs typeface="Arial" pitchFamily="34" charset="0"/>
                </a:rPr>
                <a:t> und </a:t>
              </a:r>
              <a:r>
                <a:rPr lang="en-US" b="1" dirty="0" err="1" smtClean="0">
                  <a:solidFill>
                    <a:srgbClr val="FFFFFF"/>
                  </a:solidFill>
                  <a:cs typeface="Arial" pitchFamily="34" charset="0"/>
                </a:rPr>
                <a:t>zukunftsfähiges</a:t>
              </a:r>
              <a:r>
                <a:rPr lang="en-US" b="1" dirty="0" smtClean="0">
                  <a:solidFill>
                    <a:srgbClr val="FFFFFF"/>
                  </a:solidFill>
                  <a:cs typeface="Arial" pitchFamily="34" charset="0"/>
                </a:rPr>
                <a:t> </a:t>
              </a:r>
              <a:r>
                <a:rPr lang="en-US" b="1" dirty="0" err="1" smtClean="0">
                  <a:solidFill>
                    <a:srgbClr val="FFFFFF"/>
                  </a:solidFill>
                  <a:cs typeface="Arial" pitchFamily="34" charset="0"/>
                </a:rPr>
                <a:t>Netz</a:t>
              </a:r>
              <a:endParaRPr lang="en-US" b="1" dirty="0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109587" name="Rectangle 5"/>
            <p:cNvSpPr>
              <a:spLocks noChangeArrowheads="1"/>
            </p:cNvSpPr>
            <p:nvPr/>
          </p:nvSpPr>
          <p:spPr bwMode="gray">
            <a:xfrm>
              <a:off x="204" y="1783"/>
              <a:ext cx="1723" cy="1451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AEAEA"/>
                </a:gs>
              </a:gsLst>
              <a:lin ang="5400000" scaled="1"/>
            </a:gradFill>
            <a:ln w="12700">
              <a:solidFill>
                <a:srgbClr val="DDDDDD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108000" tIns="108000" rIns="144000" bIns="72000"/>
            <a:lstStyle/>
            <a:p>
              <a:pPr>
                <a:spcBef>
                  <a:spcPct val="20000"/>
                </a:spcBef>
                <a:spcAft>
                  <a:spcPts val="600"/>
                </a:spcAft>
                <a:buClr>
                  <a:srgbClr val="FFDD00"/>
                </a:buClr>
              </a:pPr>
              <a:r>
                <a:rPr lang="de-DE" sz="1600" noProof="1" smtClean="0">
                  <a:solidFill>
                    <a:srgbClr val="000000"/>
                  </a:solidFill>
                </a:rPr>
                <a:t>Erzeugungsstruktur:</a:t>
              </a:r>
            </a:p>
            <a:p>
              <a:pPr>
                <a:spcBef>
                  <a:spcPct val="20000"/>
                </a:spcBef>
                <a:spcAft>
                  <a:spcPts val="600"/>
                </a:spcAft>
                <a:buClr>
                  <a:srgbClr val="FFDD00"/>
                </a:buClr>
              </a:pPr>
              <a:r>
                <a:rPr lang="de-DE" sz="1600" noProof="1" smtClean="0">
                  <a:solidFill>
                    <a:srgbClr val="000000"/>
                  </a:solidFill>
                </a:rPr>
                <a:t>von wenigen großen zu vielen kleinen Anlagen</a:t>
              </a:r>
              <a:endParaRPr lang="de-DE" sz="1600" noProof="1">
                <a:solidFill>
                  <a:srgbClr val="000000"/>
                </a:solidFill>
              </a:endParaRPr>
            </a:p>
          </p:txBody>
        </p:sp>
        <p:sp>
          <p:nvSpPr>
            <p:cNvPr id="2" name="Rectangle 5"/>
            <p:cNvSpPr>
              <a:spLocks noChangeArrowheads="1"/>
            </p:cNvSpPr>
            <p:nvPr/>
          </p:nvSpPr>
          <p:spPr bwMode="gray">
            <a:xfrm>
              <a:off x="2018" y="1783"/>
              <a:ext cx="1723" cy="1451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AEAEA"/>
                </a:gs>
              </a:gsLst>
              <a:lin ang="5400000" scaled="1"/>
            </a:gradFill>
            <a:ln w="12700">
              <a:solidFill>
                <a:srgbClr val="DDDDDD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108000" tIns="108000" rIns="144000" bIns="72000"/>
            <a:lstStyle/>
            <a:p>
              <a:pPr>
                <a:spcBef>
                  <a:spcPct val="20000"/>
                </a:spcBef>
                <a:spcAft>
                  <a:spcPts val="600"/>
                </a:spcAft>
                <a:buClr>
                  <a:srgbClr val="FFDD00"/>
                </a:buClr>
              </a:pPr>
              <a:r>
                <a:rPr lang="de-DE" sz="1600" noProof="1" smtClean="0">
                  <a:solidFill>
                    <a:srgbClr val="000000"/>
                  </a:solidFill>
                </a:rPr>
                <a:t>Netzausbau:</a:t>
              </a:r>
            </a:p>
            <a:p>
              <a:pPr>
                <a:spcBef>
                  <a:spcPct val="20000"/>
                </a:spcBef>
                <a:spcAft>
                  <a:spcPts val="600"/>
                </a:spcAft>
                <a:buClr>
                  <a:srgbClr val="FFDD00"/>
                </a:buClr>
              </a:pPr>
              <a:r>
                <a:rPr lang="de-DE" sz="1400" noProof="1" smtClean="0">
                  <a:solidFill>
                    <a:srgbClr val="000000"/>
                  </a:solidFill>
                </a:rPr>
                <a:t>bisher für Verbrauch, zukünftig überwiegend für die Erzeugung</a:t>
              </a:r>
              <a:endParaRPr lang="de-DE" sz="1400" noProof="1">
                <a:solidFill>
                  <a:srgbClr val="000000"/>
                </a:solidFill>
              </a:endParaRPr>
            </a:p>
          </p:txBody>
        </p:sp>
        <p:sp>
          <p:nvSpPr>
            <p:cNvPr id="3" name="Rectangle 5"/>
            <p:cNvSpPr>
              <a:spLocks noChangeArrowheads="1"/>
            </p:cNvSpPr>
            <p:nvPr/>
          </p:nvSpPr>
          <p:spPr bwMode="gray">
            <a:xfrm>
              <a:off x="3832" y="1783"/>
              <a:ext cx="1723" cy="1451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AEAEA"/>
                </a:gs>
              </a:gsLst>
              <a:lin ang="5400000" scaled="1"/>
            </a:gradFill>
            <a:ln w="12700">
              <a:solidFill>
                <a:srgbClr val="DDDDDD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108000" tIns="108000" rIns="144000" bIns="72000"/>
            <a:lstStyle/>
            <a:p>
              <a:pPr>
                <a:spcBef>
                  <a:spcPct val="20000"/>
                </a:spcBef>
                <a:spcAft>
                  <a:spcPts val="600"/>
                </a:spcAft>
                <a:buClr>
                  <a:srgbClr val="FFDD00"/>
                </a:buClr>
              </a:pPr>
              <a:r>
                <a:rPr lang="de-DE" sz="1600" noProof="1" smtClean="0">
                  <a:solidFill>
                    <a:srgbClr val="000000"/>
                  </a:solidFill>
                </a:rPr>
                <a:t>Systemsicherheit:</a:t>
              </a:r>
            </a:p>
            <a:p>
              <a:pPr>
                <a:spcBef>
                  <a:spcPct val="20000"/>
                </a:spcBef>
                <a:spcAft>
                  <a:spcPts val="600"/>
                </a:spcAft>
                <a:buClr>
                  <a:srgbClr val="FFDD00"/>
                </a:buClr>
              </a:pPr>
              <a:r>
                <a:rPr lang="de-DE" sz="1200" noProof="1" smtClean="0">
                  <a:solidFill>
                    <a:srgbClr val="000000"/>
                  </a:solidFill>
                </a:rPr>
                <a:t>bisher nur durch den ÜNB, zukünftig auch durch den VNB mit vielen dezentralen Anlagen</a:t>
              </a:r>
              <a:endParaRPr lang="de-DE" sz="1200" noProof="1">
                <a:solidFill>
                  <a:srgbClr val="000000"/>
                </a:solidFill>
              </a:endParaRPr>
            </a:p>
          </p:txBody>
        </p:sp>
      </p:grpSp>
      <p:sp>
        <p:nvSpPr>
          <p:cNvPr id="335885" name="Rectangle 4"/>
          <p:cNvSpPr>
            <a:spLocks noChangeArrowheads="1"/>
          </p:cNvSpPr>
          <p:nvPr/>
        </p:nvSpPr>
        <p:spPr bwMode="gray">
          <a:xfrm>
            <a:off x="300038" y="1038225"/>
            <a:ext cx="5753100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defTabSz="801688" eaLnBrk="0" hangingPunct="0">
              <a:buClr>
                <a:srgbClr val="FFDD00"/>
              </a:buClr>
            </a:pPr>
            <a:endParaRPr lang="de-DE" sz="2000" noProof="1">
              <a:solidFill>
                <a:srgbClr val="000000"/>
              </a:solidFill>
            </a:endParaRPr>
          </a:p>
        </p:txBody>
      </p:sp>
      <p:pic>
        <p:nvPicPr>
          <p:cNvPr id="15872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142148"/>
            <a:ext cx="2484276" cy="149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872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55876" y="4149080"/>
            <a:ext cx="1980220" cy="1485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185084"/>
            <a:ext cx="2325140" cy="1471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000" y="44624"/>
            <a:ext cx="7776000" cy="1080000"/>
          </a:xfrm>
        </p:spPr>
        <p:txBody>
          <a:bodyPr/>
          <a:lstStyle/>
          <a:p>
            <a:r>
              <a:rPr lang="de-DE" sz="2400" dirty="0" smtClean="0"/>
              <a:t>Energieeffizienzprogramme der enviaM für Kommunen 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65163" y="1160748"/>
            <a:ext cx="8151812" cy="4967535"/>
          </a:xfrm>
          <a:prstGeom prst="rect">
            <a:avLst/>
          </a:prstGeom>
        </p:spPr>
        <p:txBody>
          <a:bodyPr/>
          <a:lstStyle/>
          <a:p>
            <a:r>
              <a:rPr lang="de-DE" sz="1600" b="1" dirty="0" smtClean="0"/>
              <a:t>Fonds Energieeffizienz Kommunen (FEK)</a:t>
            </a:r>
            <a:br>
              <a:rPr lang="de-DE" sz="1600" b="1" dirty="0" smtClean="0"/>
            </a:br>
            <a:r>
              <a:rPr lang="de-DE" sz="1600" dirty="0" smtClean="0"/>
              <a:t>enviaM unterstützt im Rahmen des Fonds Energieeffizienz Kommunen (FEK)</a:t>
            </a:r>
            <a:br>
              <a:rPr lang="de-DE" sz="1600" dirty="0" smtClean="0"/>
            </a:br>
            <a:r>
              <a:rPr lang="de-DE" sz="1600" dirty="0" smtClean="0"/>
              <a:t>Städte und Gemeinden bei der Umsetzung von Energieeinsparmaßnahmen und </a:t>
            </a:r>
            <a:br>
              <a:rPr lang="de-DE" sz="1600" dirty="0" smtClean="0"/>
            </a:br>
            <a:r>
              <a:rPr lang="de-DE" sz="1600" dirty="0" smtClean="0"/>
              <a:t>bei der Erstellung von Energiekonzepten mit bis zu 3.000 € jährlich. Seit 2007 wurden ca. 700 Projekte mit insgesamt ca. 1,7 </a:t>
            </a:r>
            <a:r>
              <a:rPr lang="de-DE" sz="1600" dirty="0" err="1" smtClean="0"/>
              <a:t>Mio</a:t>
            </a:r>
            <a:r>
              <a:rPr lang="de-DE" sz="1600" dirty="0" smtClean="0"/>
              <a:t> € gefördert. 			</a:t>
            </a:r>
          </a:p>
          <a:p>
            <a:r>
              <a:rPr lang="de-DE" sz="1600" b="1" dirty="0" smtClean="0"/>
              <a:t>Energieberichte Straßenbeleuchtung</a:t>
            </a:r>
            <a:br>
              <a:rPr lang="de-DE" sz="1600" b="1" dirty="0" smtClean="0"/>
            </a:br>
            <a:r>
              <a:rPr lang="de-DE" sz="1600" dirty="0" smtClean="0" bmk="">
                <a:latin typeface="Arial" pitchFamily="34" charset="0"/>
                <a:ea typeface="Times New Roman" pitchFamily="18" charset="0"/>
                <a:cs typeface="Times New Roman" pitchFamily="18" charset="0"/>
              </a:rPr>
              <a:t>enviaM zeigt im Rahmen des Energieberichtes nach detaillierter </a:t>
            </a:r>
            <a:r>
              <a:rPr lang="de-DE" sz="1600" dirty="0" smtClean="0"/>
              <a:t>Untersuchung und Dokumentation des IST-Zustandes der Straßenbeleuchtung </a:t>
            </a:r>
            <a:r>
              <a:rPr lang="de-DE" sz="1600" dirty="0" smtClean="0" bmk="">
                <a:latin typeface="Arial" pitchFamily="34" charset="0"/>
                <a:ea typeface="Times New Roman" pitchFamily="18" charset="0"/>
                <a:cs typeface="Times New Roman" pitchFamily="18" charset="0"/>
              </a:rPr>
              <a:t>Kommunen technische Möglichkeiten zur Energieeinsparung und Anlagenerneuerung</a:t>
            </a:r>
            <a:r>
              <a:rPr lang="de-DE" sz="1600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 auf. </a:t>
            </a:r>
            <a:r>
              <a:rPr lang="de-DE" sz="1600" dirty="0" smtClean="0"/>
              <a:t>Die Erstellung </a:t>
            </a:r>
            <a:br>
              <a:rPr lang="de-DE" sz="1600" dirty="0" smtClean="0"/>
            </a:br>
            <a:r>
              <a:rPr lang="de-DE" sz="1600" dirty="0" smtClean="0"/>
              <a:t>des Energieberichtes wird mit bis zu max. 85% von enviaM unterstützt.</a:t>
            </a:r>
            <a:endParaRPr lang="de-DE" sz="1600" b="1" dirty="0" smtClean="0"/>
          </a:p>
          <a:p>
            <a:pPr marL="270000" lvl="1">
              <a:buSzPct val="70000"/>
              <a:buFont typeface="Wingdings" pitchFamily="2" charset="2"/>
              <a:buChar char=""/>
            </a:pPr>
            <a:r>
              <a:rPr lang="de-DE" sz="1600" b="1" dirty="0" smtClean="0"/>
              <a:t>Wärmeberichte</a:t>
            </a:r>
            <a:br>
              <a:rPr lang="de-DE" sz="1600" b="1" dirty="0" smtClean="0"/>
            </a:br>
            <a:r>
              <a:rPr lang="de-DE" sz="1600" dirty="0" smtClean="0"/>
              <a:t>Es werden Energieeinsparpotentiale an den </a:t>
            </a:r>
            <a:br>
              <a:rPr lang="de-DE" sz="1600" dirty="0" smtClean="0"/>
            </a:br>
            <a:r>
              <a:rPr lang="de-DE" sz="1600" dirty="0" smtClean="0"/>
              <a:t>vorhandenen heizungstechnischen Anlagen </a:t>
            </a:r>
            <a:br>
              <a:rPr lang="de-DE" sz="1600" dirty="0" smtClean="0"/>
            </a:br>
            <a:r>
              <a:rPr lang="de-DE" sz="1600" dirty="0" smtClean="0"/>
              <a:t>der Kommune untersucht und Vorschläge für </a:t>
            </a:r>
            <a:br>
              <a:rPr lang="de-DE" sz="1600" dirty="0" smtClean="0"/>
            </a:br>
            <a:r>
              <a:rPr lang="de-DE" sz="1600" dirty="0" smtClean="0"/>
              <a:t>effizienzsteigernde Maßnahmen erarbeitet. Die</a:t>
            </a:r>
            <a:br>
              <a:rPr lang="de-DE" sz="1600" dirty="0" smtClean="0"/>
            </a:br>
            <a:r>
              <a:rPr lang="de-DE" sz="1600" dirty="0" smtClean="0"/>
              <a:t>Erstellung des Wärmeberichtes wird mit bis</a:t>
            </a:r>
            <a:br>
              <a:rPr lang="de-DE" sz="1600" dirty="0" smtClean="0"/>
            </a:br>
            <a:r>
              <a:rPr lang="de-DE" sz="1600" dirty="0" smtClean="0"/>
              <a:t>zu max. 85%von enviaM unterstützt.</a:t>
            </a:r>
          </a:p>
          <a:p>
            <a:endParaRPr lang="de-DE" sz="1600" dirty="0" smtClean="0"/>
          </a:p>
          <a:p>
            <a:pPr lvl="1"/>
            <a:endParaRPr lang="de-DE" sz="1600" b="1" dirty="0" smtClean="0"/>
          </a:p>
        </p:txBody>
      </p:sp>
      <p:pic>
        <p:nvPicPr>
          <p:cNvPr id="4" name="Picture 2" descr="http://www.stadtwerke-balingen.de/cms/Produkte/Energieeffizienz/Energieeffizienz/Energieeffizien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4024114"/>
            <a:ext cx="3380879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2040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/>
              <a:t>VIELEN DANK </a:t>
            </a:r>
            <a:br>
              <a:rPr lang="de-DE" dirty="0" smtClean="0"/>
            </a:br>
            <a:r>
              <a:rPr lang="de-DE" dirty="0" smtClean="0"/>
              <a:t>FÜR IHRE AUFMERKSAMKEIT !</a:t>
            </a:r>
            <a:endParaRPr lang="de-DE" dirty="0"/>
          </a:p>
        </p:txBody>
      </p:sp>
      <p:sp>
        <p:nvSpPr>
          <p:cNvPr id="3" name="Rectangle 10"/>
          <p:cNvSpPr>
            <a:spLocks noChangeArrowheads="1"/>
          </p:cNvSpPr>
          <p:nvPr/>
        </p:nvSpPr>
        <p:spPr bwMode="gray">
          <a:xfrm>
            <a:off x="4788024" y="3248980"/>
            <a:ext cx="3238685" cy="2095062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de-DE" dirty="0" smtClean="0"/>
              <a:t>Dipl.-Ing. (TU) Uwe Kramer</a:t>
            </a:r>
            <a:r>
              <a:rPr lang="de-DE" dirty="0"/>
              <a:t/>
            </a:r>
            <a:br>
              <a:rPr lang="de-DE" dirty="0"/>
            </a:br>
            <a:r>
              <a:rPr lang="de-DE" sz="1400" dirty="0"/>
              <a:t>Leiter Netzregion </a:t>
            </a:r>
            <a:r>
              <a:rPr lang="de-DE" sz="1400" dirty="0" smtClean="0"/>
              <a:t>Süd-Sachsen</a:t>
            </a:r>
            <a:r>
              <a:rPr lang="de-DE" sz="1400" dirty="0"/>
              <a:t/>
            </a:r>
            <a:br>
              <a:rPr lang="de-DE" sz="1400" dirty="0"/>
            </a:br>
            <a:r>
              <a:rPr lang="de-DE" sz="1400" dirty="0" smtClean="0"/>
              <a:t>Frauensteiner Straße 73</a:t>
            </a:r>
            <a:r>
              <a:rPr lang="de-DE" sz="1400" dirty="0"/>
              <a:t/>
            </a:r>
            <a:br>
              <a:rPr lang="de-DE" sz="1400" dirty="0"/>
            </a:br>
            <a:r>
              <a:rPr lang="de-DE" sz="1400" dirty="0" smtClean="0"/>
              <a:t>09599 Freiberg</a:t>
            </a:r>
            <a:br>
              <a:rPr lang="de-DE" sz="1400" dirty="0" smtClean="0"/>
            </a:br>
            <a:r>
              <a:rPr lang="de-DE" sz="1400" dirty="0"/>
              <a:t/>
            </a:r>
            <a:br>
              <a:rPr lang="de-DE" sz="1400" dirty="0"/>
            </a:br>
            <a:r>
              <a:rPr lang="de-DE" sz="1400" dirty="0"/>
              <a:t>Tel.:	</a:t>
            </a:r>
            <a:r>
              <a:rPr lang="de-DE" sz="1400" dirty="0" smtClean="0"/>
              <a:t>03731 70-5410</a:t>
            </a:r>
            <a:r>
              <a:rPr lang="de-DE" sz="1400" dirty="0"/>
              <a:t/>
            </a:r>
            <a:br>
              <a:rPr lang="de-DE" sz="1400" dirty="0"/>
            </a:br>
            <a:r>
              <a:rPr lang="de-DE" sz="1400" dirty="0"/>
              <a:t>Fax .: 	</a:t>
            </a:r>
            <a:r>
              <a:rPr lang="de-DE" sz="1400" dirty="0" smtClean="0"/>
              <a:t>03731 70-5415 </a:t>
            </a:r>
            <a:r>
              <a:rPr lang="de-DE" sz="1400" dirty="0"/>
              <a:t/>
            </a:r>
            <a:br>
              <a:rPr lang="de-DE" sz="1400" dirty="0"/>
            </a:br>
            <a:r>
              <a:rPr lang="de-DE" sz="1400" dirty="0" smtClean="0"/>
              <a:t>www.mitnetz-strom.de</a:t>
            </a:r>
            <a:r>
              <a:rPr lang="de-DE" sz="1400" dirty="0"/>
              <a:t/>
            </a:r>
            <a:br>
              <a:rPr lang="de-DE" sz="1400" dirty="0"/>
            </a:br>
            <a:r>
              <a:rPr lang="de-DE" sz="1400" dirty="0"/>
              <a:t>E-Mail: </a:t>
            </a:r>
            <a:r>
              <a:rPr lang="de-DE" sz="1400" dirty="0" smtClean="0"/>
              <a:t>uwe.kramer@mitnetz-strom.de</a:t>
            </a:r>
            <a:endParaRPr lang="de-DE" sz="1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6350">
          <a:solidFill>
            <a:schemeClr val="tx2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17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7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39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6350">
          <a:solidFill>
            <a:schemeClr val="tx2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.xml><?xml version="1.0" encoding="utf-8"?>
<a:theme xmlns:a="http://schemas.openxmlformats.org/drawingml/2006/main" name="4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5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40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0050A6"/>
      </a:accent1>
      <a:accent2>
        <a:srgbClr val="FFDD00"/>
      </a:accent2>
      <a:accent3>
        <a:srgbClr val="F49E00"/>
      </a:accent3>
      <a:accent4>
        <a:srgbClr val="89BA17"/>
      </a:accent4>
      <a:accent5>
        <a:srgbClr val="009932"/>
      </a:accent5>
      <a:accent6>
        <a:srgbClr val="E2001A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6350">
          <a:solidFill>
            <a:schemeClr val="tx2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.xml><?xml version="1.0" encoding="utf-8"?>
<a:theme xmlns:a="http://schemas.openxmlformats.org/drawingml/2006/main" name="6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7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8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9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0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1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2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3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4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5_Design_EnviaM">
  <a:themeElements>
    <a:clrScheme name="enviaMGroup">
      <a:dk1>
        <a:srgbClr val="000000"/>
      </a:dk1>
      <a:lt1>
        <a:srgbClr val="FFFFFF"/>
      </a:lt1>
      <a:dk2>
        <a:srgbClr val="0050A6"/>
      </a:dk2>
      <a:lt2>
        <a:srgbClr val="B0DFF5"/>
      </a:lt2>
      <a:accent1>
        <a:srgbClr val="FFDD00"/>
      </a:accent1>
      <a:accent2>
        <a:srgbClr val="F49E00"/>
      </a:accent2>
      <a:accent3>
        <a:srgbClr val="89BA17"/>
      </a:accent3>
      <a:accent4>
        <a:srgbClr val="3EA270"/>
      </a:accent4>
      <a:accent5>
        <a:srgbClr val="E2001A"/>
      </a:accent5>
      <a:accent6>
        <a:srgbClr val="9D0D15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enviaM_PowerPoint">
  <a:themeElements>
    <a:clrScheme name="enviaM_PowerPoint 2">
      <a:dk1>
        <a:srgbClr val="000000"/>
      </a:dk1>
      <a:lt1>
        <a:srgbClr val="FFFFFF"/>
      </a:lt1>
      <a:dk2>
        <a:srgbClr val="A2DAF4"/>
      </a:dk2>
      <a:lt2>
        <a:srgbClr val="565A5E"/>
      </a:lt2>
      <a:accent1>
        <a:srgbClr val="0050A6"/>
      </a:accent1>
      <a:accent2>
        <a:srgbClr val="FFFFCC"/>
      </a:accent2>
      <a:accent3>
        <a:srgbClr val="FFFFFF"/>
      </a:accent3>
      <a:accent4>
        <a:srgbClr val="000000"/>
      </a:accent4>
      <a:accent5>
        <a:srgbClr val="AAB3D0"/>
      </a:accent5>
      <a:accent6>
        <a:srgbClr val="E7E7B9"/>
      </a:accent6>
      <a:hlink>
        <a:srgbClr val="3EA270"/>
      </a:hlink>
      <a:folHlink>
        <a:srgbClr val="FFD073"/>
      </a:folHlink>
    </a:clrScheme>
    <a:fontScheme name="enviaM_PowerPoi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635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100000"/>
          </a:spcAft>
          <a:buClr>
            <a:schemeClr val="accent1"/>
          </a:buClr>
          <a:buSzTx/>
          <a:buFont typeface="Arial" charset="0"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635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100000"/>
          </a:spcAft>
          <a:buClr>
            <a:schemeClr val="accent1"/>
          </a:buClr>
          <a:buSzTx/>
          <a:buFont typeface="Arial" charset="0"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nviaM_PowerPoint 1">
        <a:dk1>
          <a:srgbClr val="000000"/>
        </a:dk1>
        <a:lt1>
          <a:srgbClr val="FFFFFF"/>
        </a:lt1>
        <a:dk2>
          <a:srgbClr val="000000"/>
        </a:dk2>
        <a:lt2>
          <a:srgbClr val="565A5E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viaM_PowerPoint 2">
        <a:dk1>
          <a:srgbClr val="000000"/>
        </a:dk1>
        <a:lt1>
          <a:srgbClr val="FFFFFF"/>
        </a:lt1>
        <a:dk2>
          <a:srgbClr val="A2DAF4"/>
        </a:dk2>
        <a:lt2>
          <a:srgbClr val="565A5E"/>
        </a:lt2>
        <a:accent1>
          <a:srgbClr val="0050A6"/>
        </a:accent1>
        <a:accent2>
          <a:srgbClr val="FFFFCC"/>
        </a:accent2>
        <a:accent3>
          <a:srgbClr val="FFFFFF"/>
        </a:accent3>
        <a:accent4>
          <a:srgbClr val="000000"/>
        </a:accent4>
        <a:accent5>
          <a:srgbClr val="AAB3D0"/>
        </a:accent5>
        <a:accent6>
          <a:srgbClr val="E7E7B9"/>
        </a:accent6>
        <a:hlink>
          <a:srgbClr val="3EA270"/>
        </a:hlink>
        <a:folHlink>
          <a:srgbClr val="FFD07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1_enviaM_PowerPoint">
  <a:themeElements>
    <a:clrScheme name="enviaM_PowerPoint 2">
      <a:dk1>
        <a:srgbClr val="000000"/>
      </a:dk1>
      <a:lt1>
        <a:srgbClr val="FFFFFF"/>
      </a:lt1>
      <a:dk2>
        <a:srgbClr val="A2DAF4"/>
      </a:dk2>
      <a:lt2>
        <a:srgbClr val="565A5E"/>
      </a:lt2>
      <a:accent1>
        <a:srgbClr val="0050A6"/>
      </a:accent1>
      <a:accent2>
        <a:srgbClr val="FFFFCC"/>
      </a:accent2>
      <a:accent3>
        <a:srgbClr val="FFFFFF"/>
      </a:accent3>
      <a:accent4>
        <a:srgbClr val="000000"/>
      </a:accent4>
      <a:accent5>
        <a:srgbClr val="AAB3D0"/>
      </a:accent5>
      <a:accent6>
        <a:srgbClr val="E7E7B9"/>
      </a:accent6>
      <a:hlink>
        <a:srgbClr val="3EA270"/>
      </a:hlink>
      <a:folHlink>
        <a:srgbClr val="FFD073"/>
      </a:folHlink>
    </a:clrScheme>
    <a:fontScheme name="enviaM_PowerPoi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635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100000"/>
          </a:spcAft>
          <a:buClr>
            <a:schemeClr val="accent1"/>
          </a:buClr>
          <a:buSzTx/>
          <a:buFont typeface="Arial" charset="0"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635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100000"/>
          </a:spcAft>
          <a:buClr>
            <a:schemeClr val="accent1"/>
          </a:buClr>
          <a:buSzTx/>
          <a:buFont typeface="Arial" charset="0"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nviaM_PowerPoint 1">
        <a:dk1>
          <a:srgbClr val="000000"/>
        </a:dk1>
        <a:lt1>
          <a:srgbClr val="FFFFFF"/>
        </a:lt1>
        <a:dk2>
          <a:srgbClr val="000000"/>
        </a:dk2>
        <a:lt2>
          <a:srgbClr val="565A5E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viaM_PowerPoint 2">
        <a:dk1>
          <a:srgbClr val="000000"/>
        </a:dk1>
        <a:lt1>
          <a:srgbClr val="FFFFFF"/>
        </a:lt1>
        <a:dk2>
          <a:srgbClr val="A2DAF4"/>
        </a:dk2>
        <a:lt2>
          <a:srgbClr val="565A5E"/>
        </a:lt2>
        <a:accent1>
          <a:srgbClr val="0050A6"/>
        </a:accent1>
        <a:accent2>
          <a:srgbClr val="FFFFCC"/>
        </a:accent2>
        <a:accent3>
          <a:srgbClr val="FFFFFF"/>
        </a:accent3>
        <a:accent4>
          <a:srgbClr val="000000"/>
        </a:accent4>
        <a:accent5>
          <a:srgbClr val="AAB3D0"/>
        </a:accent5>
        <a:accent6>
          <a:srgbClr val="E7E7B9"/>
        </a:accent6>
        <a:hlink>
          <a:srgbClr val="3EA270"/>
        </a:hlink>
        <a:folHlink>
          <a:srgbClr val="FFD07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2_enviaM_PowerPoint">
  <a:themeElements>
    <a:clrScheme name="enviaM_PowerPoint 2">
      <a:dk1>
        <a:srgbClr val="000000"/>
      </a:dk1>
      <a:lt1>
        <a:srgbClr val="FFFFFF"/>
      </a:lt1>
      <a:dk2>
        <a:srgbClr val="A2DAF4"/>
      </a:dk2>
      <a:lt2>
        <a:srgbClr val="565A5E"/>
      </a:lt2>
      <a:accent1>
        <a:srgbClr val="0050A6"/>
      </a:accent1>
      <a:accent2>
        <a:srgbClr val="FFFFCC"/>
      </a:accent2>
      <a:accent3>
        <a:srgbClr val="FFFFFF"/>
      </a:accent3>
      <a:accent4>
        <a:srgbClr val="000000"/>
      </a:accent4>
      <a:accent5>
        <a:srgbClr val="AAB3D0"/>
      </a:accent5>
      <a:accent6>
        <a:srgbClr val="E7E7B9"/>
      </a:accent6>
      <a:hlink>
        <a:srgbClr val="3EA270"/>
      </a:hlink>
      <a:folHlink>
        <a:srgbClr val="FFD073"/>
      </a:folHlink>
    </a:clrScheme>
    <a:fontScheme name="enviaM_PowerPoi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635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100000"/>
          </a:spcAft>
          <a:buClr>
            <a:schemeClr val="accent1"/>
          </a:buClr>
          <a:buSzTx/>
          <a:buFont typeface="Arial" charset="0"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635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100000"/>
          </a:spcAft>
          <a:buClr>
            <a:schemeClr val="accent1"/>
          </a:buClr>
          <a:buSzTx/>
          <a:buFont typeface="Arial" charset="0"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nviaM_PowerPoint 1">
        <a:dk1>
          <a:srgbClr val="000000"/>
        </a:dk1>
        <a:lt1>
          <a:srgbClr val="FFFFFF"/>
        </a:lt1>
        <a:dk2>
          <a:srgbClr val="000000"/>
        </a:dk2>
        <a:lt2>
          <a:srgbClr val="565A5E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viaM_PowerPoint 2">
        <a:dk1>
          <a:srgbClr val="000000"/>
        </a:dk1>
        <a:lt1>
          <a:srgbClr val="FFFFFF"/>
        </a:lt1>
        <a:dk2>
          <a:srgbClr val="A2DAF4"/>
        </a:dk2>
        <a:lt2>
          <a:srgbClr val="565A5E"/>
        </a:lt2>
        <a:accent1>
          <a:srgbClr val="0050A6"/>
        </a:accent1>
        <a:accent2>
          <a:srgbClr val="FFFFCC"/>
        </a:accent2>
        <a:accent3>
          <a:srgbClr val="FFFFFF"/>
        </a:accent3>
        <a:accent4>
          <a:srgbClr val="000000"/>
        </a:accent4>
        <a:accent5>
          <a:srgbClr val="AAB3D0"/>
        </a:accent5>
        <a:accent6>
          <a:srgbClr val="E7E7B9"/>
        </a:accent6>
        <a:hlink>
          <a:srgbClr val="3EA270"/>
        </a:hlink>
        <a:folHlink>
          <a:srgbClr val="FFD07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3_enviaM_PowerPoint">
  <a:themeElements>
    <a:clrScheme name="enviaM_PowerPoint 2">
      <a:dk1>
        <a:srgbClr val="000000"/>
      </a:dk1>
      <a:lt1>
        <a:srgbClr val="FFFFFF"/>
      </a:lt1>
      <a:dk2>
        <a:srgbClr val="A2DAF4"/>
      </a:dk2>
      <a:lt2>
        <a:srgbClr val="565A5E"/>
      </a:lt2>
      <a:accent1>
        <a:srgbClr val="0050A6"/>
      </a:accent1>
      <a:accent2>
        <a:srgbClr val="FFFFCC"/>
      </a:accent2>
      <a:accent3>
        <a:srgbClr val="FFFFFF"/>
      </a:accent3>
      <a:accent4>
        <a:srgbClr val="000000"/>
      </a:accent4>
      <a:accent5>
        <a:srgbClr val="AAB3D0"/>
      </a:accent5>
      <a:accent6>
        <a:srgbClr val="E7E7B9"/>
      </a:accent6>
      <a:hlink>
        <a:srgbClr val="3EA270"/>
      </a:hlink>
      <a:folHlink>
        <a:srgbClr val="FFD073"/>
      </a:folHlink>
    </a:clrScheme>
    <a:fontScheme name="enviaM_PowerPoi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635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100000"/>
          </a:spcAft>
          <a:buClr>
            <a:schemeClr val="accent1"/>
          </a:buClr>
          <a:buSzTx/>
          <a:buFont typeface="Arial" charset="0"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635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100000"/>
          </a:spcAft>
          <a:buClr>
            <a:schemeClr val="accent1"/>
          </a:buClr>
          <a:buSzTx/>
          <a:buFont typeface="Arial" charset="0"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nviaM_PowerPoint 1">
        <a:dk1>
          <a:srgbClr val="000000"/>
        </a:dk1>
        <a:lt1>
          <a:srgbClr val="FFFFFF"/>
        </a:lt1>
        <a:dk2>
          <a:srgbClr val="000000"/>
        </a:dk2>
        <a:lt2>
          <a:srgbClr val="565A5E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viaM_PowerPoint 2">
        <a:dk1>
          <a:srgbClr val="000000"/>
        </a:dk1>
        <a:lt1>
          <a:srgbClr val="FFFFFF"/>
        </a:lt1>
        <a:dk2>
          <a:srgbClr val="A2DAF4"/>
        </a:dk2>
        <a:lt2>
          <a:srgbClr val="565A5E"/>
        </a:lt2>
        <a:accent1>
          <a:srgbClr val="0050A6"/>
        </a:accent1>
        <a:accent2>
          <a:srgbClr val="FFFFCC"/>
        </a:accent2>
        <a:accent3>
          <a:srgbClr val="FFFFFF"/>
        </a:accent3>
        <a:accent4>
          <a:srgbClr val="000000"/>
        </a:accent4>
        <a:accent5>
          <a:srgbClr val="AAB3D0"/>
        </a:accent5>
        <a:accent6>
          <a:srgbClr val="E7E7B9"/>
        </a:accent6>
        <a:hlink>
          <a:srgbClr val="3EA270"/>
        </a:hlink>
        <a:folHlink>
          <a:srgbClr val="FFD07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FFE600"/>
      </a:dk2>
      <a:lt2>
        <a:srgbClr val="565A5E"/>
      </a:lt2>
      <a:accent1>
        <a:srgbClr val="0050A6"/>
      </a:accent1>
      <a:accent2>
        <a:srgbClr val="3D67AE"/>
      </a:accent2>
      <a:accent3>
        <a:srgbClr val="FFFFFF"/>
      </a:accent3>
      <a:accent4>
        <a:srgbClr val="000000"/>
      </a:accent4>
      <a:accent5>
        <a:srgbClr val="AAB3D0"/>
      </a:accent5>
      <a:accent6>
        <a:srgbClr val="365D9D"/>
      </a:accent6>
      <a:hlink>
        <a:srgbClr val="99CCFF"/>
      </a:hlink>
      <a:folHlink>
        <a:srgbClr val="99BADD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1023</Words>
  <Application>Microsoft Office PowerPoint</Application>
  <PresentationFormat>Bildschirmpräsentation (4:3)</PresentationFormat>
  <Paragraphs>284</Paragraphs>
  <Slides>22</Slides>
  <Notes>11</Notes>
  <HiddenSlides>0</HiddenSlides>
  <MMClips>0</MMClips>
  <ScaleCrop>false</ScaleCrop>
  <HeadingPairs>
    <vt:vector size="6" baseType="variant">
      <vt:variant>
        <vt:lpstr>Design</vt:lpstr>
      </vt:variant>
      <vt:variant>
        <vt:i4>23</vt:i4>
      </vt:variant>
      <vt:variant>
        <vt:lpstr>Eingebettete OLE-Server</vt:lpstr>
      </vt:variant>
      <vt:variant>
        <vt:i4>3</vt:i4>
      </vt:variant>
      <vt:variant>
        <vt:lpstr>Folientitel</vt:lpstr>
      </vt:variant>
      <vt:variant>
        <vt:i4>22</vt:i4>
      </vt:variant>
    </vt:vector>
  </HeadingPairs>
  <TitlesOfParts>
    <vt:vector size="48" baseType="lpstr">
      <vt:lpstr>Design_EnviaM</vt:lpstr>
      <vt:lpstr>1_Design_EnviaM</vt:lpstr>
      <vt:lpstr>37_Design_EnviaM</vt:lpstr>
      <vt:lpstr>2_Design_EnviaM</vt:lpstr>
      <vt:lpstr>3_Design_EnviaM</vt:lpstr>
      <vt:lpstr>39_Design_EnviaM</vt:lpstr>
      <vt:lpstr>4_Design_EnviaM</vt:lpstr>
      <vt:lpstr>5_Design_EnviaM</vt:lpstr>
      <vt:lpstr>40_Design_EnviaM</vt:lpstr>
      <vt:lpstr>6_Design_EnviaM</vt:lpstr>
      <vt:lpstr>7_Design_EnviaM</vt:lpstr>
      <vt:lpstr>8_Design_EnviaM</vt:lpstr>
      <vt:lpstr>9_Design_EnviaM</vt:lpstr>
      <vt:lpstr>10_Design_EnviaM</vt:lpstr>
      <vt:lpstr>11_Design_EnviaM</vt:lpstr>
      <vt:lpstr>12_Design_EnviaM</vt:lpstr>
      <vt:lpstr>13_Design_EnviaM</vt:lpstr>
      <vt:lpstr>14_Design_EnviaM</vt:lpstr>
      <vt:lpstr>15_Design_EnviaM</vt:lpstr>
      <vt:lpstr>enviaM_PowerPoint</vt:lpstr>
      <vt:lpstr>1_enviaM_PowerPoint</vt:lpstr>
      <vt:lpstr>2_enviaM_PowerPoint</vt:lpstr>
      <vt:lpstr>3_enviaM_PowerPoint</vt:lpstr>
      <vt:lpstr>Worksheet</vt:lpstr>
      <vt:lpstr>Microsoft Excel 97-2003-Arbeitsblatt</vt:lpstr>
      <vt:lpstr>Visio</vt:lpstr>
      <vt:lpstr>Herausforderungen und Auswirkungen beim Netzausbau</vt:lpstr>
      <vt:lpstr> Verteilnetz der MITNETZ STROM Kennzahlen der Netzregion Süd-Sachsen  </vt:lpstr>
      <vt:lpstr>PowerPoint-Präsentation</vt:lpstr>
      <vt:lpstr>PowerPoint-Präsentation</vt:lpstr>
      <vt:lpstr>PowerPoint-Präsentation</vt:lpstr>
      <vt:lpstr>Entwicklung erneuerbare Energien MITNETZ STROM: Installierte Leistung </vt:lpstr>
      <vt:lpstr>Entwicklung erneuerbare Energien Vogtlandkreis:  Installierte Leistung</vt:lpstr>
      <vt:lpstr>Entwicklung erneuerbare Energien MITNETZ STROM: Anlagenzahl </vt:lpstr>
      <vt:lpstr>Entwicklung erneuerbare Energien Vogtlandkreis:  Anlagenzahl</vt:lpstr>
      <vt:lpstr>Bei unverändertem EEG erreicht bis 2020 die EEG-Leistung das Dreifache der Höchstlast - der Strom muss aufgenommen und abtransportiert werden.</vt:lpstr>
      <vt:lpstr>Netzausbau ist die Basis für die Integration erneuerbarer Energien. Schwerpunkt: Verteilnetz (HS, MS, NS) </vt:lpstr>
      <vt:lpstr>PowerPoint-Präsentation</vt:lpstr>
      <vt:lpstr>Beispiel Netzoptimierung: ASTROSE (Autarkes Sensornetzwerk zum Monitoring in der Energietechnik) </vt:lpstr>
      <vt:lpstr>Beispiel Netzoptimierung: Feldstudie „Intelligentes NS-Netz“ Erprobung der Möglichkeiten und Grenzen neuer Technologien in Rückersdorf, LK Elbe-Elster  </vt:lpstr>
      <vt:lpstr>Große Energiespeicher sind bislang technisch und wirtschaftlich noch nicht ausgereift.</vt:lpstr>
      <vt:lpstr>PowerPoint-Präsentation</vt:lpstr>
      <vt:lpstr>PowerPoint-Präsentation</vt:lpstr>
      <vt:lpstr>Stromnetze gehen immer häufiger auf Alarmstufe „gelb“.</vt:lpstr>
      <vt:lpstr>Grundstruktur Netzsicherheitsmanagement: Prinzipdarstellung Prozessablauf  </vt:lpstr>
      <vt:lpstr>enviaM und MITNETZ Strom stellen heute und in Zukunft sicher:</vt:lpstr>
      <vt:lpstr>Energieeffizienzprogramme der enviaM für Kommunen  </vt:lpstr>
      <vt:lpstr>VIELEN DANK  FÜR IHRE AUFMERKSAMKEIT !</vt:lpstr>
    </vt:vector>
  </TitlesOfParts>
  <Company>enviaM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HIER STEHT DER TITEL DER POWERPOINTPRÄSENTATION</dc:title>
  <dc:subject>Subject</dc:subject>
  <dc:creator>Nadine Erbert</dc:creator>
  <dc:description>Template: 2008-05-23</dc:description>
  <cp:lastModifiedBy>dauer.sylvia</cp:lastModifiedBy>
  <cp:revision>385</cp:revision>
  <dcterms:created xsi:type="dcterms:W3CDTF">2009-04-21T10:45:18Z</dcterms:created>
  <dcterms:modified xsi:type="dcterms:W3CDTF">2013-07-04T12:02:15Z</dcterms:modified>
</cp:coreProperties>
</file>